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89" r:id="rId4"/>
    <p:sldId id="369" r:id="rId5"/>
    <p:sldId id="261" r:id="rId6"/>
    <p:sldId id="290" r:id="rId7"/>
    <p:sldId id="262" r:id="rId8"/>
    <p:sldId id="263" r:id="rId9"/>
    <p:sldId id="315" r:id="rId10"/>
    <p:sldId id="314" r:id="rId11"/>
    <p:sldId id="265" r:id="rId12"/>
    <p:sldId id="266" r:id="rId13"/>
    <p:sldId id="267" r:id="rId14"/>
    <p:sldId id="292" r:id="rId15"/>
    <p:sldId id="291" r:id="rId16"/>
    <p:sldId id="293" r:id="rId17"/>
    <p:sldId id="411" r:id="rId18"/>
    <p:sldId id="412" r:id="rId19"/>
    <p:sldId id="413" r:id="rId20"/>
    <p:sldId id="414" r:id="rId21"/>
    <p:sldId id="268" r:id="rId22"/>
    <p:sldId id="269" r:id="rId23"/>
    <p:sldId id="270" r:id="rId24"/>
    <p:sldId id="272" r:id="rId25"/>
    <p:sldId id="294" r:id="rId26"/>
    <p:sldId id="271" r:id="rId27"/>
    <p:sldId id="447" r:id="rId28"/>
    <p:sldId id="273" r:id="rId29"/>
    <p:sldId id="448" r:id="rId30"/>
    <p:sldId id="353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54" r:id="rId39"/>
    <p:sldId id="440" r:id="rId40"/>
    <p:sldId id="347" r:id="rId41"/>
    <p:sldId id="309" r:id="rId42"/>
    <p:sldId id="310" r:id="rId43"/>
    <p:sldId id="311" r:id="rId44"/>
    <p:sldId id="312" r:id="rId45"/>
    <p:sldId id="355" r:id="rId46"/>
  </p:sldIdLst>
  <p:sldSz cx="9144000" cy="5715000" type="screen16x1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29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 shuang" initials="ws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E46C0A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1" autoAdjust="0"/>
    <p:restoredTop sz="91709" autoAdjust="0"/>
  </p:normalViewPr>
  <p:slideViewPr>
    <p:cSldViewPr snapToGrid="0" snapToObjects="1">
      <p:cViewPr varScale="1">
        <p:scale>
          <a:sx n="73" d="100"/>
          <a:sy n="73" d="100"/>
        </p:scale>
        <p:origin x="1212" y="52"/>
      </p:cViewPr>
      <p:guideLst>
        <p:guide orient="horz" pos="1906"/>
        <p:guide pos="29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51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9T10:27:49.746" idx="9">
    <p:pos x="146" y="146"/>
    <p:text>本页直译，需复核。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9T14:19:30.822" idx="11">
    <p:pos x="10" y="10"/>
    <p:text>本页根据云盘项目资料意译。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9T15:21:11.185" idx="12">
    <p:pos x="10" y="10"/>
    <p:text>本页参考2015版+变更表格翻译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DCB87-1A63-344F-AAA2-EC013531411B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DA847-D744-CB4C-94D3-6BAC7C7FC31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7EC1-1722-FB4D-9319-3ABBE8AA372B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533ED-5D7C-854E-AF95-F37E2E6D66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63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3C0B-2185-B64A-B317-3C492A0FC821}" type="datetimeFigureOut">
              <a:rPr kumimoji="1" lang="zh-CN" altLang="en-US" smtClean="0"/>
              <a:t>2021-07-05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9A485-F333-5A47-9F34-2BD30CA9154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中地国际ppt(无文字）-34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19" cy="5715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comments" Target="../comments/comment1.xml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comments" Target="../comments/commen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24662" y="2960535"/>
            <a:ext cx="40213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2900" b="1" dirty="0">
                <a:solidFill>
                  <a:srgbClr val="E46C0A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Consolidate Your Future</a:t>
            </a:r>
            <a:endParaRPr kumimoji="1" lang="zh-CN" altLang="en-US" sz="2900" b="1" dirty="0">
              <a:solidFill>
                <a:srgbClr val="E46C0A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23228" y="3499142"/>
            <a:ext cx="23052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中地国际工程有限公司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02768" y="3499143"/>
            <a:ext cx="2544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b="1" kern="2800" spc="3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让理想更坚固！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23228" y="3820810"/>
            <a:ext cx="3652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kern="15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China Geo-Engineering Corporation International Ltd.</a:t>
            </a:r>
            <a:endParaRPr kumimoji="1" lang="zh-CN" altLang="en-US" sz="1200" kern="15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700715" y="3561509"/>
            <a:ext cx="0" cy="163607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330315" y="3354705"/>
            <a:ext cx="217360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塞内加尔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Ziguinchor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城市加压输水管道及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3200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方水塔工程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11" name="文本框 9"/>
          <p:cNvSpPr txBox="1"/>
          <p:nvPr/>
        </p:nvSpPr>
        <p:spPr>
          <a:xfrm>
            <a:off x="923442" y="983203"/>
            <a:ext cx="283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水务 </a:t>
            </a:r>
            <a:r>
              <a:rPr kumimoji="1" lang="en-US" altLang="zh-CN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Water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7416" b="21012"/>
          <a:stretch>
            <a:fillRect/>
          </a:stretch>
        </p:blipFill>
        <p:spPr>
          <a:xfrm>
            <a:off x="6416046" y="3924554"/>
            <a:ext cx="2089968" cy="11217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5744" b="9856"/>
          <a:stretch>
            <a:fillRect/>
          </a:stretch>
        </p:blipFill>
        <p:spPr>
          <a:xfrm>
            <a:off x="4506401" y="1515046"/>
            <a:ext cx="1715988" cy="9569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b="13893"/>
          <a:stretch>
            <a:fillRect/>
          </a:stretch>
        </p:blipFill>
        <p:spPr>
          <a:xfrm>
            <a:off x="4513385" y="2549804"/>
            <a:ext cx="1709004" cy="8278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l="4722" t="3479" r="221" b="6411"/>
          <a:stretch>
            <a:fillRect/>
          </a:stretch>
        </p:blipFill>
        <p:spPr>
          <a:xfrm>
            <a:off x="957153" y="1515046"/>
            <a:ext cx="3494867" cy="18635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11006" b="8624"/>
          <a:stretch>
            <a:fillRect/>
          </a:stretch>
        </p:blipFill>
        <p:spPr>
          <a:xfrm>
            <a:off x="3896853" y="3924554"/>
            <a:ext cx="2487520" cy="11217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/>
          <a:srcRect t="29723" b="1673"/>
          <a:stretch>
            <a:fillRect/>
          </a:stretch>
        </p:blipFill>
        <p:spPr>
          <a:xfrm>
            <a:off x="957153" y="3924554"/>
            <a:ext cx="2908026" cy="11217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/>
          <a:srcRect l="22548" t="4303" r="18615" b="5755"/>
          <a:stretch>
            <a:fillRect/>
          </a:stretch>
        </p:blipFill>
        <p:spPr>
          <a:xfrm>
            <a:off x="6416046" y="1515046"/>
            <a:ext cx="2089968" cy="18626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61635" y="3393148"/>
            <a:ext cx="3738832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塞内加尔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KMS3-LOT6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项目：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55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公里球墨铸铁管线供货和铺设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45628" y="5030838"/>
            <a:ext cx="2224935" cy="25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布基纳法索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ZIGA Ⅱ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供水项目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1461" y="5075681"/>
            <a:ext cx="3476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塞内加尔捷斯蓄水池项目：建造两座蓄水量各为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10000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立方米的水池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11562" b="10564"/>
          <a:stretch>
            <a:fillRect/>
          </a:stretch>
        </p:blipFill>
        <p:spPr>
          <a:xfrm>
            <a:off x="997909" y="1326083"/>
            <a:ext cx="7502226" cy="38681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6416" y="871059"/>
            <a:ext cx="3196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钻井工程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Borehole Drilling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7590" y="1482277"/>
            <a:ext cx="3952003" cy="4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</a:t>
            </a:r>
            <a:r>
              <a:rPr kumimoji="1"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米深井项目 </a:t>
            </a:r>
          </a:p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项目距离塔瓦市区约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千米，由深度在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米以上的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眼深井组成。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46826" y="2011680"/>
            <a:ext cx="3771265" cy="59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kumimoji="1" lang="zh-CN" altLang="en-US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钻井工程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是我们的传统业务。目前累计钻井总数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余眼，累计进尺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1480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千米。在非洲、亚洲地区，我们积累了大量的水文地质资料和数据。我们的打井团队，无论走到哪里，都会受到当地人民的热烈欢迎。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-415"/>
          <a:stretch>
            <a:fillRect/>
          </a:stretch>
        </p:blipFill>
        <p:spPr>
          <a:xfrm>
            <a:off x="1094804" y="3315992"/>
            <a:ext cx="2403898" cy="16005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93205" y="938795"/>
            <a:ext cx="321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钻井工程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Borehole Drilling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51773" y="4953781"/>
            <a:ext cx="18693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眼钻井与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眼修井项目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451773" y="1418487"/>
            <a:ext cx="241623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尼日尔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Dosso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Loga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省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眼钻井项目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6624" y="4953781"/>
            <a:ext cx="158115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中国援助尼日利亚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598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眼井项目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93205" y="1464000"/>
            <a:ext cx="235458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尼日尔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Agadze,Diffa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Zinder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地区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眼钻井项目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930272" y="4953781"/>
            <a:ext cx="121666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眼井钻井项目</a:t>
            </a:r>
          </a:p>
        </p:txBody>
      </p:sp>
      <p:pic>
        <p:nvPicPr>
          <p:cNvPr id="20" name="图片 19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r="-102" b="8471"/>
          <a:stretch>
            <a:fillRect/>
          </a:stretch>
        </p:blipFill>
        <p:spPr>
          <a:xfrm>
            <a:off x="1094804" y="1774038"/>
            <a:ext cx="2403898" cy="1485820"/>
          </a:xfrm>
          <a:prstGeom prst="rect">
            <a:avLst/>
          </a:prstGeom>
        </p:spPr>
      </p:pic>
      <p:pic>
        <p:nvPicPr>
          <p:cNvPr id="21" name="图片 20" descr="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4072" r="34" b="18315"/>
          <a:stretch>
            <a:fillRect/>
          </a:stretch>
        </p:blipFill>
        <p:spPr>
          <a:xfrm>
            <a:off x="3552253" y="1781378"/>
            <a:ext cx="2386956" cy="1484562"/>
          </a:xfrm>
          <a:prstGeom prst="rect">
            <a:avLst/>
          </a:prstGeom>
        </p:spPr>
      </p:pic>
      <p:pic>
        <p:nvPicPr>
          <p:cNvPr id="23" name="图片 22" descr="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-451"/>
          <a:stretch>
            <a:fillRect/>
          </a:stretch>
        </p:blipFill>
        <p:spPr>
          <a:xfrm>
            <a:off x="3543682" y="3315421"/>
            <a:ext cx="2403896" cy="16089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/>
          <a:srcRect l="10352" t="15117" r="20615" b="5514"/>
          <a:stretch>
            <a:fillRect/>
          </a:stretch>
        </p:blipFill>
        <p:spPr>
          <a:xfrm>
            <a:off x="6010099" y="1745010"/>
            <a:ext cx="2071565" cy="31715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64165" y="921946"/>
            <a:ext cx="304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钻井工程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Borehole Drilling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t="2809" b="2575"/>
          <a:stretch>
            <a:fillRect/>
          </a:stretch>
        </p:blipFill>
        <p:spPr>
          <a:xfrm>
            <a:off x="1063451" y="3424066"/>
            <a:ext cx="1805592" cy="148821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7337"/>
          <a:stretch>
            <a:fillRect/>
          </a:stretch>
        </p:blipFill>
        <p:spPr>
          <a:xfrm>
            <a:off x="4851594" y="1446431"/>
            <a:ext cx="1805592" cy="148821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451" y="1446431"/>
            <a:ext cx="1804912" cy="14845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/>
          <a:srcRect l="4376" r="4265"/>
          <a:stretch>
            <a:fillRect/>
          </a:stretch>
        </p:blipFill>
        <p:spPr>
          <a:xfrm>
            <a:off x="2956028" y="1446431"/>
            <a:ext cx="1807901" cy="14845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l="7608" r="4922"/>
          <a:stretch>
            <a:fillRect/>
          </a:stretch>
        </p:blipFill>
        <p:spPr>
          <a:xfrm>
            <a:off x="4851053" y="3419474"/>
            <a:ext cx="1805589" cy="14882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/>
          <a:srcRect l="1400" r="8274"/>
          <a:stretch>
            <a:fillRect/>
          </a:stretch>
        </p:blipFill>
        <p:spPr>
          <a:xfrm>
            <a:off x="6744851" y="1437937"/>
            <a:ext cx="1807901" cy="150149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9"/>
          <a:srcRect l="17147" r="16806"/>
          <a:stretch>
            <a:fillRect/>
          </a:stretch>
        </p:blipFill>
        <p:spPr>
          <a:xfrm>
            <a:off x="2957252" y="3424066"/>
            <a:ext cx="1805592" cy="148362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/>
          <a:srcRect l="11331" r="23256"/>
          <a:stretch>
            <a:fillRect/>
          </a:stretch>
        </p:blipFill>
        <p:spPr>
          <a:xfrm>
            <a:off x="6744851" y="3419474"/>
            <a:ext cx="1807901" cy="148821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66470" y="2959735"/>
            <a:ext cx="381190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塞内加尔</a:t>
            </a:r>
            <a:r>
              <a:rPr kumimoji="1" lang="en-US" altLang="zh-TW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Louga,Kolda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kumimoji="1" lang="en-US" altLang="zh-TW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Ziguinchor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地区</a:t>
            </a:r>
            <a:r>
              <a:rPr kumimoji="1" lang="en-US" altLang="zh-TW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眼钻井与</a:t>
            </a:r>
            <a:r>
              <a:rPr kumimoji="1" lang="en-US" altLang="zh-TW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52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眼修井项目</a:t>
            </a:r>
            <a:endParaRPr kumimoji="1"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890475" y="4945645"/>
            <a:ext cx="192766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中国援助塞内加尔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Diourbel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地区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眼深井项目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777740" y="2959735"/>
            <a:ext cx="1880870" cy="25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中国援助中非共和国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眼井项目</a:t>
            </a:r>
          </a:p>
        </p:txBody>
      </p:sp>
      <p:sp>
        <p:nvSpPr>
          <p:cNvPr id="37" name="矩形 36"/>
          <p:cNvSpPr/>
          <p:nvPr/>
        </p:nvSpPr>
        <p:spPr>
          <a:xfrm>
            <a:off x="6669877" y="2996947"/>
            <a:ext cx="19456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老挝小城镇供水钻井项目</a:t>
            </a:r>
          </a:p>
        </p:txBody>
      </p:sp>
      <p:sp>
        <p:nvSpPr>
          <p:cNvPr id="38" name="矩形 37"/>
          <p:cNvSpPr/>
          <p:nvPr/>
        </p:nvSpPr>
        <p:spPr>
          <a:xfrm>
            <a:off x="6647815" y="4945645"/>
            <a:ext cx="1927660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布基纳法索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Sahel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地区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眼钻井项目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797938" y="4945380"/>
            <a:ext cx="1870075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中国援助柬埔寨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眼井项目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1410" y="4945645"/>
            <a:ext cx="192766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塞内加尔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Kaffrine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Ziguinchor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地区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35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眼井与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眼井观测井项目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6416" y="871059"/>
            <a:ext cx="415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污水处理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Waste Water Treatment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9" b="15130"/>
          <a:stretch>
            <a:fillRect/>
          </a:stretch>
        </p:blipFill>
        <p:spPr>
          <a:xfrm>
            <a:off x="1019337" y="1342989"/>
            <a:ext cx="7490148" cy="386476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9337" y="1342989"/>
            <a:ext cx="459406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伊拉克阿马拉污水处理厂三期项目</a:t>
            </a:r>
          </a:p>
          <a:p>
            <a:pPr algn="just">
              <a:lnSpc>
                <a:spcPct val="150000"/>
              </a:lnSpc>
            </a:pP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阿玛拉三期污水处理厂与管线工程项目位于伊拉克东南部米桑省。该项目每天能够收集并处理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立方米城市生活污水。项目由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6.8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千米玻璃钢、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UPVC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管道、一个提升泵站与一个污水处理厂组成。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7106" y="3572357"/>
            <a:ext cx="1855153" cy="1550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1.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曝气池土方开挖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2.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初沉池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3.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浓缩池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4.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分解池现场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5.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加氯池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6.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干化床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800" dirty="0">
                <a:ea typeface="微软雅黑" panose="020B0503020204020204" pitchFamily="34" charset="-122"/>
              </a:rPr>
              <a:t>7.</a:t>
            </a:r>
            <a:r>
              <a:rPr kumimoji="1" lang="zh-CN" altLang="en-US" sz="800" dirty="0">
                <a:ea typeface="微软雅黑" panose="020B0503020204020204" pitchFamily="34" charset="-122"/>
              </a:rPr>
              <a:t>直径</a:t>
            </a:r>
            <a:r>
              <a:rPr kumimoji="1" lang="en-US" altLang="zh-CN" sz="800" dirty="0">
                <a:ea typeface="微软雅黑" panose="020B0503020204020204" pitchFamily="34" charset="-122"/>
              </a:rPr>
              <a:t>2.4</a:t>
            </a:r>
            <a:r>
              <a:rPr kumimoji="1" lang="zh-CN" altLang="en-US" sz="800" dirty="0">
                <a:ea typeface="微软雅黑" panose="020B0503020204020204" pitchFamily="34" charset="-122"/>
              </a:rPr>
              <a:t>米的</a:t>
            </a:r>
            <a:r>
              <a:rPr kumimoji="1" lang="en-US" altLang="zh-CN" sz="800" dirty="0">
                <a:ea typeface="微软雅黑" panose="020B0503020204020204" pitchFamily="34" charset="-122"/>
              </a:rPr>
              <a:t>GRP</a:t>
            </a:r>
            <a:r>
              <a:rPr kumimoji="1" lang="zh-CN" altLang="en-US" sz="800" dirty="0">
                <a:ea typeface="微软雅黑" panose="020B0503020204020204" pitchFamily="34" charset="-122"/>
              </a:rPr>
              <a:t>管线</a:t>
            </a:r>
            <a:endParaRPr kumimoji="1" lang="en-US" altLang="zh-CN" sz="800" dirty="0"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433" t="5304" r="16300" b="-57"/>
          <a:stretch>
            <a:fillRect/>
          </a:stretch>
        </p:blipFill>
        <p:spPr>
          <a:xfrm>
            <a:off x="1060555" y="1543087"/>
            <a:ext cx="1804912" cy="16588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16167" t="12818" r="20769"/>
          <a:stretch>
            <a:fillRect/>
          </a:stretch>
        </p:blipFill>
        <p:spPr>
          <a:xfrm>
            <a:off x="2933753" y="1543087"/>
            <a:ext cx="1804912" cy="1651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19639" r="19637" b="16761"/>
          <a:stretch>
            <a:fillRect/>
          </a:stretch>
        </p:blipFill>
        <p:spPr>
          <a:xfrm>
            <a:off x="4806951" y="1543087"/>
            <a:ext cx="1804912" cy="16500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l="19624" r="7694"/>
          <a:stretch>
            <a:fillRect/>
          </a:stretch>
        </p:blipFill>
        <p:spPr>
          <a:xfrm>
            <a:off x="6680148" y="1543087"/>
            <a:ext cx="1804912" cy="164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8810" r="17640"/>
          <a:stretch>
            <a:fillRect/>
          </a:stretch>
        </p:blipFill>
        <p:spPr>
          <a:xfrm>
            <a:off x="4791733" y="3435447"/>
            <a:ext cx="1834187" cy="16565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/>
          <a:srcRect l="13125" r="6330"/>
          <a:stretch>
            <a:fillRect/>
          </a:stretch>
        </p:blipFill>
        <p:spPr>
          <a:xfrm>
            <a:off x="6680148" y="3435447"/>
            <a:ext cx="1804912" cy="16806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/>
          <a:srcRect l="13167" r="14325"/>
          <a:stretch>
            <a:fillRect/>
          </a:stretch>
        </p:blipFill>
        <p:spPr>
          <a:xfrm>
            <a:off x="2933753" y="3435447"/>
            <a:ext cx="1804912" cy="165881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132763" y="2995522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79862" y="2897031"/>
            <a:ext cx="168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 dirty="0">
                <a:solidFill>
                  <a:schemeClr val="bg1"/>
                </a:solidFill>
                <a:ea typeface="微软雅黑" panose="020B0503020204020204" pitchFamily="34" charset="-122"/>
              </a:rPr>
              <a:t>1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013658" y="2995522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894553" y="2995522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775449" y="2995522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910341" y="4907304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963498" y="2896125"/>
            <a:ext cx="168101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 dirty="0">
                <a:solidFill>
                  <a:schemeClr val="bg1"/>
                </a:solidFill>
                <a:ea typeface="微软雅黑" panose="020B0503020204020204" pitchFamily="34" charset="-122"/>
              </a:rPr>
              <a:t>2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41652" y="2897315"/>
            <a:ext cx="168101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 dirty="0">
                <a:solidFill>
                  <a:schemeClr val="bg1"/>
                </a:solidFill>
                <a:ea typeface="微软雅黑" panose="020B0503020204020204" pitchFamily="34" charset="-122"/>
              </a:rPr>
              <a:t>3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22548" y="2899460"/>
            <a:ext cx="168101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 dirty="0">
                <a:solidFill>
                  <a:schemeClr val="bg1"/>
                </a:solidFill>
                <a:ea typeface="微软雅黑" panose="020B0503020204020204" pitchFamily="34" charset="-122"/>
              </a:rPr>
              <a:t>4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014083" y="4907304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806598" y="4907304"/>
            <a:ext cx="115200" cy="11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965943" y="4818085"/>
            <a:ext cx="168101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>
                <a:solidFill>
                  <a:schemeClr val="bg1"/>
                </a:solidFill>
                <a:ea typeface="微软雅黑" panose="020B0503020204020204" pitchFamily="34" charset="-122"/>
              </a:rPr>
              <a:t>5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62726" y="4808849"/>
            <a:ext cx="168101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 dirty="0">
                <a:solidFill>
                  <a:schemeClr val="bg1"/>
                </a:solidFill>
                <a:ea typeface="微软雅黑" panose="020B0503020204020204" pitchFamily="34" charset="-122"/>
              </a:rPr>
              <a:t>6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61634" y="4809346"/>
            <a:ext cx="168101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800" b="1">
                <a:solidFill>
                  <a:schemeClr val="bg1"/>
                </a:solidFill>
                <a:ea typeface="微软雅黑" panose="020B0503020204020204" pitchFamily="34" charset="-122"/>
              </a:rPr>
              <a:t>7</a:t>
            </a:r>
            <a:endParaRPr kumimoji="1" lang="zh-CN" altLang="en-US" sz="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6417" y="871059"/>
            <a:ext cx="381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污水处理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Waste Water Treatment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6416" y="871059"/>
            <a:ext cx="398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污水处理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Waste Water Treatment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1827" t="3648" r="3353" b="1"/>
          <a:stretch>
            <a:fillRect/>
          </a:stretch>
        </p:blipFill>
        <p:spPr>
          <a:xfrm>
            <a:off x="1021232" y="3332135"/>
            <a:ext cx="2576086" cy="1865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3648"/>
          <a:stretch>
            <a:fillRect/>
          </a:stretch>
        </p:blipFill>
        <p:spPr>
          <a:xfrm>
            <a:off x="3671996" y="3332134"/>
            <a:ext cx="2580828" cy="1865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1489" r="4385" b="30324"/>
          <a:stretch>
            <a:fillRect/>
          </a:stretch>
        </p:blipFill>
        <p:spPr>
          <a:xfrm>
            <a:off x="1021232" y="1346041"/>
            <a:ext cx="4006875" cy="18288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23623" b="4640"/>
          <a:stretch>
            <a:fillRect/>
          </a:stretch>
        </p:blipFill>
        <p:spPr>
          <a:xfrm>
            <a:off x="5110059" y="1333161"/>
            <a:ext cx="3399426" cy="182880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27502" y="3332134"/>
            <a:ext cx="2276798" cy="43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kumimoji="1"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伊拉克瓦希特省海伊市污水厂、污水雨水管网及提升泵站项目</a:t>
            </a:r>
            <a:endParaRPr kumimoji="1" lang="en-US" altLang="zh-CN" sz="8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27502" y="4120586"/>
            <a:ext cx="2276798" cy="410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该项目位于伊拉克东部瓦西特省，每天能够收集并处理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立方米城市生活污水。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/>
          <a:srcRect r="-176"/>
          <a:stretch>
            <a:fillRect/>
          </a:stretch>
        </p:blipFill>
        <p:spPr>
          <a:xfrm>
            <a:off x="0" y="0"/>
            <a:ext cx="9160150" cy="571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6465" y="871220"/>
            <a:ext cx="3444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油气工程 </a:t>
            </a:r>
            <a:r>
              <a:rPr kumimoji="1" lang="en-US" altLang="zh-TW" sz="20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Oil and Gas Works</a:t>
            </a:r>
            <a:endParaRPr kumimoji="1" lang="zh-CN" altLang="en-US" sz="20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图片 10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3" y="0"/>
            <a:ext cx="907256" cy="5715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6416" y="1271168"/>
            <a:ext cx="4864783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伊拉克米桑油田水厂二期、三期工程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26415" y="1483091"/>
            <a:ext cx="5464226" cy="41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水厂二期、三期规模分别为10000立方米/日和20000立方米/日。包括二期的土建和设备安装工作，以及水厂三期的土建工作</a:t>
            </a:r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22371" y="1509965"/>
            <a:ext cx="2135153" cy="1821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927599" y="3690727"/>
            <a:ext cx="3521939" cy="1328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/>
          <a:srcRect b="-32"/>
          <a:stretch>
            <a:fillRect/>
          </a:stretch>
        </p:blipFill>
        <p:spPr>
          <a:xfrm>
            <a:off x="5771684" y="1509964"/>
            <a:ext cx="2677855" cy="18218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22370" y="3690726"/>
            <a:ext cx="3823949" cy="13287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240192" y="1509964"/>
            <a:ext cx="2429519" cy="182123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18210" y="938530"/>
            <a:ext cx="3344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油气工程 </a:t>
            </a:r>
            <a:r>
              <a:rPr kumimoji="1" lang="en-US" altLang="zh-TW" sz="2000" b="1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Oil and Gas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56927" y="1395021"/>
            <a:ext cx="2930724" cy="13464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662313" y="1395021"/>
            <a:ext cx="3121778" cy="13464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043625" y="3889792"/>
            <a:ext cx="3468353" cy="132235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78890" y="938530"/>
            <a:ext cx="3259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油气工程 </a:t>
            </a:r>
            <a:r>
              <a:rPr kumimoji="1" lang="en-US" altLang="zh-TW" sz="2000" b="1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Oil and Gas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78890" y="2797810"/>
            <a:ext cx="2788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900" b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伊拉克米桑油田天然气处理厂土建工程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538134" y="2797558"/>
            <a:ext cx="4121522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伊拉克米桑油田脱气站升级项目土建施工工程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597048" y="3886925"/>
            <a:ext cx="21644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9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伊拉克米桑油田BUT Upgrade及新CPF土建工程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78890" y="3007360"/>
            <a:ext cx="3121025" cy="5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天然气处理厂设计规模为2000000立方米/日。土建工程主要包括增压、脱硫、硫磺回收、供热、循环水站和公用控制6个单元，共3个单体建筑，总面积约3600平方米。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551711" y="3007289"/>
            <a:ext cx="3209802" cy="41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项目内容主要包括米桑油田AGS1、BUN等5个脱气站内的8个构筑物，总建筑面积约5000平方米。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597048" y="4348590"/>
            <a:ext cx="1961265" cy="5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该项目主要包括BUT升级改造、新CPF和BUS1改造等12个单元，共计5个单体建筑，总建筑面积约10000 平方米。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5" y="1756421"/>
            <a:ext cx="5288843" cy="73221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91639" y="1860918"/>
            <a:ext cx="2487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C0504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让理想更坚固！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01850" y="2654301"/>
            <a:ext cx="5365750" cy="167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想，是人们对未来的美好想象和希望，每个国家、每个人都有自己的理想，都在为追逐理想而奋斗不止。因理想我们奋发启程，因理想我们走向世界，理想是我们同行的理由，理想是我们前进的动力。中地国际专注于工程建设和实业投资领域，以优质的工程建设和强大的投融资实力，助力当地经济发展、社会进步，让人们的理想更坚固，让人们的生活更美好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18210" y="1153795"/>
            <a:ext cx="3373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油气工程 </a:t>
            </a:r>
            <a:r>
              <a:rPr kumimoji="1" lang="en-US" altLang="zh-TW" sz="2000" b="1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Oil and Gas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30726" y="3425304"/>
            <a:ext cx="3387953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kumimoji="1" lang="en-US" altLang="zh-CN" sz="900" b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    伊拉克纳西里耶储油库增压泵基础，油水罐和污油罐基础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17949" y="1600944"/>
            <a:ext cx="337416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布基纳法索PENI油站建设项目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8930" y="2340075"/>
            <a:ext cx="4020270" cy="25315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57152" y="3701313"/>
            <a:ext cx="1819607" cy="9579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348444" y="1705534"/>
            <a:ext cx="2601676" cy="16736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7948" y="1803308"/>
            <a:ext cx="4111251" cy="23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油库总存储容量约为104000立方米，包括9个立式地上油罐及其配套附属设施。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41924" y="3763858"/>
            <a:ext cx="1494564" cy="41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项目由4个增压泵基础和14个污油罐和油水罐基础组成。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地国际ppt(无文字）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032"/>
            <a:ext cx="9149488" cy="5778079"/>
          </a:xfrm>
          <a:prstGeom prst="rect">
            <a:avLst/>
          </a:prstGeom>
        </p:spPr>
      </p:pic>
      <p:pic>
        <p:nvPicPr>
          <p:cNvPr id="4" name="图片 3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3" y="0"/>
            <a:ext cx="907256" cy="571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72026" y="854131"/>
            <a:ext cx="4148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房屋建筑工程</a:t>
            </a:r>
            <a:r>
              <a:rPr kumimoji="1" lang="en-US" altLang="zh-TW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TW" sz="20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 Construction</a:t>
            </a:r>
            <a:endParaRPr kumimoji="1" lang="zh-CN" altLang="en-US" sz="20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22826" y="1669228"/>
            <a:ext cx="36778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刚果（布）黑角自治港行政总部办公大楼项目</a:t>
            </a:r>
          </a:p>
          <a:p>
            <a:pPr algn="just">
              <a:lnSpc>
                <a:spcPct val="150000"/>
              </a:lnSpc>
            </a:pP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项目位于刚果（布）港口城市黑角，大西洋沿岸，工程总用地面积</a:t>
            </a:r>
            <a:r>
              <a: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27572.05</a:t>
            </a:r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平方米。建筑总面积</a:t>
            </a:r>
            <a:r>
              <a: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16734.7</a:t>
            </a:r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平方米。地上</a:t>
            </a:r>
            <a:r>
              <a: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层，地下</a:t>
            </a:r>
            <a:r>
              <a: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层，建筑总高度为</a:t>
            </a:r>
            <a:r>
              <a: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64.70</a:t>
            </a:r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米，主要包含主楼、裙楼和设备房，钢筋混凝土框架结构，该办公大楼为异型建筑，外形酷似帆船。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1"/>
          <a:stretch>
            <a:fillRect/>
          </a:stretch>
        </p:blipFill>
        <p:spPr>
          <a:xfrm>
            <a:off x="1019060" y="2320436"/>
            <a:ext cx="5642789" cy="28299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7949" y="938795"/>
            <a:ext cx="414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房屋建筑工程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 Construction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" name="图片 9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37" y="3865864"/>
            <a:ext cx="1805515" cy="12845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7483" r="7483"/>
          <a:stretch>
            <a:fillRect/>
          </a:stretch>
        </p:blipFill>
        <p:spPr>
          <a:xfrm>
            <a:off x="6753537" y="2299761"/>
            <a:ext cx="1805516" cy="127468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68016" y="1327068"/>
            <a:ext cx="5625401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刚果（布）恩古瓦比大学图书馆项目</a:t>
            </a:r>
          </a:p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项目为中国政府援助建设，位于刚果（布）首都布拉柴维尔，包括采编办公室、图书阅览区、展览厅、报告厅及配套用房等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总建筑面积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6042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平方米，项目于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年交付</a:t>
            </a:r>
            <a:r>
              <a:rPr kumimoji="1" lang="zh-CN" altLang="en-US" sz="800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6640294" y="2024933"/>
            <a:ext cx="203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中国国家主席习近平出席图书馆启用仪式</a:t>
            </a:r>
          </a:p>
        </p:txBody>
      </p:sp>
      <p:sp>
        <p:nvSpPr>
          <p:cNvPr id="12" name="矩形 11"/>
          <p:cNvSpPr/>
          <p:nvPr/>
        </p:nvSpPr>
        <p:spPr>
          <a:xfrm>
            <a:off x="6651937" y="3633226"/>
            <a:ext cx="203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图书馆大厅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1015" y="862592"/>
            <a:ext cx="4128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房屋建筑工程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 Construction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图片 3" descr="2D911CBC-B360-41AB-A10B-29D0701B3B7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/>
          <a:stretch>
            <a:fillRect/>
          </a:stretch>
        </p:blipFill>
        <p:spPr>
          <a:xfrm>
            <a:off x="988786" y="2061674"/>
            <a:ext cx="7493000" cy="31327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8423" y="1331453"/>
            <a:ext cx="757336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毛里塔尼亚医学院项目</a:t>
            </a:r>
          </a:p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项目总建筑面积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8952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平方米，由教学实验楼、行政办公楼、配套动物房和病原生物学实验室、阶梯教室、餐厅、教师公寓等组成，是一所集医疗、教学、科研为一体的现代医学院。项目于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年交付。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8542" y="938795"/>
            <a:ext cx="4038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房屋建筑工程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</a:t>
            </a:r>
            <a:r>
              <a:rPr kumimoji="1" lang="en-US" altLang="zh-TW" sz="14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Construction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6319" y="1423592"/>
            <a:ext cx="241792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乍得自由医院鸟瞰图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69557" y="1423592"/>
            <a:ext cx="241792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乍得自由医院住院楼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27320" y="5126355"/>
            <a:ext cx="3129280" cy="213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乍得中国医疗队专家宿舍</a:t>
            </a:r>
          </a:p>
        </p:txBody>
      </p:sp>
      <p:pic>
        <p:nvPicPr>
          <p:cNvPr id="13" name="图片 12" descr="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b="1386"/>
          <a:stretch>
            <a:fillRect/>
          </a:stretch>
        </p:blipFill>
        <p:spPr>
          <a:xfrm>
            <a:off x="995587" y="1673519"/>
            <a:ext cx="3145618" cy="1651878"/>
          </a:xfrm>
          <a:prstGeom prst="rect">
            <a:avLst/>
          </a:prstGeom>
        </p:spPr>
      </p:pic>
      <p:pic>
        <p:nvPicPr>
          <p:cNvPr id="14" name="图片 13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84" y="1673519"/>
            <a:ext cx="4139528" cy="1651878"/>
          </a:xfrm>
          <a:prstGeom prst="rect">
            <a:avLst/>
          </a:prstGeom>
        </p:spPr>
      </p:pic>
      <p:pic>
        <p:nvPicPr>
          <p:cNvPr id="15" name="图片 14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9" y="3419364"/>
            <a:ext cx="3086692" cy="169465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78535" y="3839845"/>
            <a:ext cx="3820160" cy="852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乍得自由医院维修项目</a:t>
            </a:r>
            <a:endParaRPr kumimoji="1" lang="en-US" altLang="zh-CN" sz="9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  <a:p>
            <a:pPr algn="just"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项目需在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年内对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7500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平方米的建筑进行翻新改造，更换所有水、电系统，提供并安装新的医疗设备。经过精心组织，我们的施工没有影响医院的正常营业，项目于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2013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年交付。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8542" y="938795"/>
            <a:ext cx="406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房屋建筑工程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</a:t>
            </a:r>
            <a:r>
              <a:rPr kumimoji="1" lang="en-US" altLang="zh-TW" sz="14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Construction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图片 7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3" y="1511442"/>
            <a:ext cx="3584294" cy="1975160"/>
          </a:xfrm>
          <a:prstGeom prst="rect">
            <a:avLst/>
          </a:prstGeom>
        </p:spPr>
      </p:pic>
      <p:pic>
        <p:nvPicPr>
          <p:cNvPr id="9" name="图片 8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28" y="3274173"/>
            <a:ext cx="3595628" cy="19751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15043" y="3834713"/>
            <a:ext cx="3483374" cy="66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毛里塔尼亚友谊医院项目</a:t>
            </a:r>
            <a:endParaRPr kumimoji="1" lang="zh-CN" altLang="en-US" sz="900" b="1" dirty="0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just"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该项目是中国政府援建的综合性医院，位于毛里塔尼亚首都努瓦克肖特南部的阿拉法特区。该项目总建筑面积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7410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平方米，于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年交付。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899555" y="1923105"/>
            <a:ext cx="3734082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刚果（布）</a:t>
            </a:r>
            <a:r>
              <a:rPr kumimoji="1"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BGFI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银行大楼项目</a:t>
            </a:r>
            <a:endParaRPr kumimoji="1"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该项目为建造一栋地上九层及地下一层的办公大楼，于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2013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月开工建设。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1746" y="930328"/>
            <a:ext cx="43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房屋建筑工程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 Construction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35" y="1494268"/>
            <a:ext cx="5428904" cy="2091871"/>
          </a:xfrm>
          <a:prstGeom prst="rect">
            <a:avLst/>
          </a:prstGeom>
        </p:spPr>
      </p:pic>
      <p:pic>
        <p:nvPicPr>
          <p:cNvPr id="6" name="图片 5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35" y="3695106"/>
            <a:ext cx="2725665" cy="1511893"/>
          </a:xfrm>
          <a:prstGeom prst="rect">
            <a:avLst/>
          </a:prstGeom>
        </p:spPr>
      </p:pic>
      <p:pic>
        <p:nvPicPr>
          <p:cNvPr id="7" name="图片 6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99" y="3695106"/>
            <a:ext cx="2674339" cy="15118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1746" y="1494268"/>
            <a:ext cx="2238161" cy="46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刚果（布）</a:t>
            </a:r>
            <a:r>
              <a:rPr kumimoji="1" lang="en-US" altLang="zh-CN" sz="900" b="1" dirty="0" err="1">
                <a:ea typeface="微软雅黑" panose="020B0503020204020204" pitchFamily="34" charset="-122"/>
              </a:rPr>
              <a:t>Kindamba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市政府办公楼项目</a:t>
            </a:r>
          </a:p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该项目于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月交付使用。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05022" y="3757127"/>
            <a:ext cx="200378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加纳综合医院项目</a:t>
            </a:r>
          </a:p>
          <a:p>
            <a:pPr algn="just"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项目位于加纳首都阿克拉，占地面积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23937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平方米，总建筑面积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7622.54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平方米，于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月交付使用</a:t>
            </a:r>
            <a:r>
              <a:rPr kumimoji="1" lang="zh-CN" altLang="en-US" sz="800" dirty="0"/>
              <a:t>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010" y="930275"/>
            <a:ext cx="4140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房屋建筑工程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Housing Construction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46723" y="1949736"/>
            <a:ext cx="1848442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尼日尔伊斯兰大学综合楼项目</a:t>
            </a:r>
            <a:endParaRPr kumimoji="1"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97" y="3029820"/>
            <a:ext cx="2447737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尼日尔伊斯兰大学女子学院项目</a:t>
            </a:r>
            <a:endParaRPr kumimoji="1"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3821" y="1428738"/>
            <a:ext cx="4008868" cy="1601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31428" y="2903266"/>
            <a:ext cx="3356769" cy="19703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048000" y="3392372"/>
            <a:ext cx="1934689" cy="10146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3820" y="3392372"/>
            <a:ext cx="2001605" cy="1006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131428" y="1429486"/>
            <a:ext cx="1615295" cy="122792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1997" y="4378915"/>
            <a:ext cx="4090692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该项目包含行政楼、教学楼等27个单体及室外工程，包括土建、装修、水、电、空调等专业工程，总建筑面积为52694平方米，是迄今为止尼日尔面积最大的建筑群。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46723" y="2273202"/>
            <a:ext cx="1918080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该项目总建筑面积约为17690平方米，建筑物总高度58.85米。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7949" y="938795"/>
            <a:ext cx="37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路桥工程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Road and Bridge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图片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92" y="1602154"/>
            <a:ext cx="1515867" cy="1003461"/>
          </a:xfrm>
          <a:prstGeom prst="rect">
            <a:avLst/>
          </a:prstGeom>
        </p:spPr>
      </p:pic>
      <p:pic>
        <p:nvPicPr>
          <p:cNvPr id="5" name="图片 4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30" y="1598200"/>
            <a:ext cx="1390516" cy="1007415"/>
          </a:xfrm>
          <a:prstGeom prst="rect">
            <a:avLst/>
          </a:prstGeom>
        </p:spPr>
      </p:pic>
      <p:pic>
        <p:nvPicPr>
          <p:cNvPr id="6" name="图片 5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66" y="1602154"/>
            <a:ext cx="1394883" cy="1003462"/>
          </a:xfrm>
          <a:prstGeom prst="rect">
            <a:avLst/>
          </a:prstGeom>
        </p:spPr>
      </p:pic>
      <p:pic>
        <p:nvPicPr>
          <p:cNvPr id="7" name="图片 6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4" y="2659700"/>
            <a:ext cx="7463226" cy="252198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8944" y="1574447"/>
            <a:ext cx="309296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尼日尔尼亚美</a:t>
            </a:r>
            <a:r>
              <a:rPr kumimoji="1" lang="en-US" altLang="zh-CN" sz="900" b="1" dirty="0" err="1">
                <a:ea typeface="微软雅黑" panose="020B0503020204020204" pitchFamily="34" charset="-122"/>
              </a:rPr>
              <a:t>Malibero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立交桥</a:t>
            </a:r>
            <a:endParaRPr kumimoji="1"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工程位于尼日尔首都尼亚美市，是尼日尔的第一座立交桥。右图为尼总统与中国大使为项目通车剪彩。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8210" y="938530"/>
            <a:ext cx="4062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路桥工程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Road and Bridge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644913" y="3920221"/>
            <a:ext cx="2819636" cy="11495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15982" t="8147" r="10914"/>
          <a:stretch>
            <a:fillRect/>
          </a:stretch>
        </p:blipFill>
        <p:spPr>
          <a:xfrm>
            <a:off x="973063" y="1800053"/>
            <a:ext cx="4585195" cy="3269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913" y="2015355"/>
            <a:ext cx="1526884" cy="9308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389" y="2015355"/>
            <a:ext cx="1241160" cy="9308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01384" y="1712076"/>
            <a:ext cx="2964769" cy="238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工程位于尼日尔首都尼亚美市中心。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66044" y="3087837"/>
            <a:ext cx="2898505" cy="25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尼日尔河法里耶大桥项目</a:t>
            </a:r>
            <a:endParaRPr kumimoji="1" lang="zh-CN" altLang="en-US" sz="900" b="1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5327" y="1544396"/>
            <a:ext cx="2964769" cy="25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尼日尔尼亚美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Kennedy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立交桥</a:t>
            </a:r>
            <a:endParaRPr kumimoji="1" lang="zh-CN" altLang="en-US" sz="9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66044" y="3319775"/>
            <a:ext cx="289850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大桥横跨尼日尔河，总跨径640米，单跨40米，共16跨，64片预应力T梁。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22343"/>
          <a:stretch>
            <a:fillRect/>
          </a:stretch>
        </p:blipFill>
        <p:spPr>
          <a:xfrm>
            <a:off x="793465" y="848140"/>
            <a:ext cx="1918740" cy="504616"/>
          </a:xfrm>
          <a:prstGeom prst="rect">
            <a:avLst/>
          </a:prstGeom>
        </p:spPr>
      </p:pic>
      <p:pic>
        <p:nvPicPr>
          <p:cNvPr id="5" name="图片 4" descr="5F8A4668-A24E-4E27-9F6A-D02730C70A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5" y="1546413"/>
            <a:ext cx="1163325" cy="926352"/>
          </a:xfrm>
          <a:prstGeom prst="rect">
            <a:avLst/>
          </a:prstGeom>
        </p:spPr>
      </p:pic>
      <p:pic>
        <p:nvPicPr>
          <p:cNvPr id="6" name="图片 5" descr="063B0E5F-A057-4BF7-BA90-29071B44655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88" y="2525855"/>
            <a:ext cx="3190097" cy="1530674"/>
          </a:xfrm>
          <a:prstGeom prst="rect">
            <a:avLst/>
          </a:prstGeom>
        </p:spPr>
      </p:pic>
      <p:pic>
        <p:nvPicPr>
          <p:cNvPr id="7" name="图片 6" descr="00929D97-6B36-4877-B9F6-A2013698F00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38" y="4081871"/>
            <a:ext cx="1870814" cy="1087683"/>
          </a:xfrm>
          <a:prstGeom prst="rect">
            <a:avLst/>
          </a:prstGeom>
        </p:spPr>
      </p:pic>
      <p:pic>
        <p:nvPicPr>
          <p:cNvPr id="8" name="图片 7" descr="4818CDF3-7DC8-4C43-BB8C-BA3D03221D7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88" y="1541739"/>
            <a:ext cx="2026771" cy="931026"/>
          </a:xfrm>
          <a:prstGeom prst="rect">
            <a:avLst/>
          </a:prstGeom>
        </p:spPr>
      </p:pic>
      <p:pic>
        <p:nvPicPr>
          <p:cNvPr id="9" name="图片 8" descr="97836158-68D1-49DC-B046-48890B203FB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52" y="4086672"/>
            <a:ext cx="1319283" cy="1075502"/>
          </a:xfrm>
          <a:prstGeom prst="rect">
            <a:avLst/>
          </a:prstGeom>
        </p:spPr>
      </p:pic>
      <p:sp>
        <p:nvSpPr>
          <p:cNvPr id="3" name="文本框 6"/>
          <p:cNvSpPr txBox="1"/>
          <p:nvPr/>
        </p:nvSpPr>
        <p:spPr>
          <a:xfrm>
            <a:off x="832720" y="1511858"/>
            <a:ext cx="4459818" cy="377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我们于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1995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走出国门，是面向亚洲和非洲等国家和地区，从事国际工程建设与融资、实业投资等业务的国际化公司，经过二十余年的发展，足迹遍及全球三十多个国家，并在十几个国家和地区设立分支机构。公司全称为中地国际工程有限公司（简称中地国际，英文简称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CGCINT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能够为全球客户提供规划、设计、融资、设备供货、施工、安装调试和运营的一揽子服务；我们逐步形成了以国际工程建设为依托带动工业、农业、矿业等实业投资的发展模式；我们拥有强大的资源整合能力和良好的融资能力，与许多专业公司（如咨询设计公司、专业施工公司、劳务公司、设备供应商及银行）建立了长期而稳定的战略合作伙伴关系；我们通过了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ISO9001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ISO14001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ISO45001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三体系认证；我们有管理人员、技术人员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余人，</a:t>
            </a:r>
            <a:r>
              <a:rPr kumimoji="1" lang="en-US" altLang="zh-CN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85%</a:t>
            </a: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以上具有本科以上学历，具备丰富的工程施工及管理经验。</a:t>
            </a:r>
            <a:endParaRPr kumimoji="1" lang="en-US" altLang="zh-CN" sz="8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zh-CN" altLang="en-US" sz="8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始终践行“让理想更坚固”的使命，秉承开拓创新的精神，凭借雄厚的实力和强大的资源整合能力，长期以来为世界各地的客户提供了给水排水、污水处理、农田水利、电力工程、油气工程、房建、路桥、打井、矿产勘察开发等上千项工程建设服务；投资了多家水泥厂；与非洲多个国家开展木薯种植、棕榈种植、矿产资源开发合作。我们的努力取得了令人瞩目的成绩，产生了巨大的经济效益和社会效益，成功地为员工、客户、社会创造了最大化的价值，同时与业主及其所在的国家建立了友好、稳定的合作关系，赢得了广泛好评和认可。我们致力于用精益的服务回报社会，用完美的工程实现你我的理想，巩固你我的未来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78646" y="1441595"/>
            <a:ext cx="2463456" cy="15217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593835" y="1441595"/>
            <a:ext cx="2432918" cy="1520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078486" y="1441595"/>
            <a:ext cx="2504522" cy="15206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139840" y="3401394"/>
            <a:ext cx="3443168" cy="15082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6493" y="2915333"/>
            <a:ext cx="2368441" cy="30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老挝万象市政道路项目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86785" y="2989580"/>
            <a:ext cx="26473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老挝中等城市市政道路项目</a:t>
            </a:r>
            <a:endParaRPr kumimoji="1" lang="en-US" altLang="zh-CN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09398" y="2946524"/>
            <a:ext cx="2368441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老挝勐塞省级公路项目</a:t>
            </a:r>
            <a:endParaRPr kumimoji="1" lang="en-US" altLang="zh-CN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1597" y="4894814"/>
            <a:ext cx="2368441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加蓬泄湖大道项目</a:t>
            </a:r>
            <a:endParaRPr kumimoji="1" lang="en-US" altLang="zh-CN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03411" y="4894814"/>
            <a:ext cx="2368441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加蓬</a:t>
            </a:r>
            <a:r>
              <a:rPr kumimoji="1" lang="en-US" altLang="zh-CN" sz="800" dirty="0" err="1">
                <a:ea typeface="微软雅黑" panose="020B0503020204020204" pitchFamily="34" charset="-122"/>
              </a:rPr>
              <a:t>Bongoville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市政道路项目</a:t>
            </a:r>
            <a:endParaRPr kumimoji="1" lang="en-US" altLang="zh-CN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-12679"/>
          <a:stretch>
            <a:fillRect/>
          </a:stretch>
        </p:blipFill>
        <p:spPr>
          <a:xfrm>
            <a:off x="580245" y="3398091"/>
            <a:ext cx="4523166" cy="151218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17949" y="938795"/>
            <a:ext cx="380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路桥工程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Road and Bridge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地国际ppt(无文字）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8" y="0"/>
            <a:ext cx="9149488" cy="5715000"/>
          </a:xfrm>
          <a:prstGeom prst="rect">
            <a:avLst/>
          </a:prstGeom>
        </p:spPr>
      </p:pic>
      <p:pic>
        <p:nvPicPr>
          <p:cNvPr id="3" name="图片 2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9" y="0"/>
            <a:ext cx="907256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7949" y="1169627"/>
            <a:ext cx="380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农田水利工程 </a:t>
            </a:r>
            <a:r>
              <a:rPr kumimoji="1" lang="en-US" altLang="zh-TW" sz="20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Irrigation Works</a:t>
            </a:r>
            <a:endParaRPr kumimoji="1" lang="zh-CN" altLang="en-US" sz="20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469" y="2132262"/>
            <a:ext cx="3216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尼日尔</a:t>
            </a:r>
            <a:r>
              <a:rPr kumimoji="1" lang="en-US" altLang="zh-CN" sz="900" b="1" dirty="0" err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Kandadji</a:t>
            </a:r>
            <a:r>
              <a:rPr kumimoji="1" lang="en-US" altLang="zh-CN" sz="900" b="1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大坝下游</a:t>
            </a:r>
            <a:r>
              <a:rPr kumimoji="1"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1700</a:t>
            </a:r>
            <a:r>
              <a:rPr kumimoji="1"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公顷农田整治项目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17949" y="1620167"/>
            <a:ext cx="40594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我们帮助客户完成了</a:t>
            </a:r>
            <a:r>
              <a:rPr kumimoji="1"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</a:t>
            </a:r>
            <a:r>
              <a:rPr kumimoji="1"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万公顷的农田水利建设，项目惠及</a:t>
            </a:r>
            <a:r>
              <a:rPr kumimoji="1"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135</a:t>
            </a:r>
            <a:r>
              <a:rPr kumimoji="1"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96180" y="938795"/>
            <a:ext cx="350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农田水利工程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Irrigation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33285"/>
          <a:stretch>
            <a:fillRect/>
          </a:stretch>
        </p:blipFill>
        <p:spPr>
          <a:xfrm>
            <a:off x="1206500" y="1640205"/>
            <a:ext cx="5086350" cy="1536065"/>
          </a:xfrm>
          <a:prstGeom prst="rect">
            <a:avLst/>
          </a:prstGeom>
        </p:spPr>
      </p:pic>
      <p:pic>
        <p:nvPicPr>
          <p:cNvPr id="13" name="图片 1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1" r="600" b="20628"/>
          <a:stretch>
            <a:fillRect/>
          </a:stretch>
        </p:blipFill>
        <p:spPr>
          <a:xfrm>
            <a:off x="6373495" y="1640205"/>
            <a:ext cx="2209165" cy="1529080"/>
          </a:xfrm>
          <a:prstGeom prst="rect">
            <a:avLst/>
          </a:prstGeom>
        </p:spPr>
      </p:pic>
      <p:pic>
        <p:nvPicPr>
          <p:cNvPr id="14" name="图片 13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" t="17678" r="480" b="23497"/>
          <a:stretch>
            <a:fillRect/>
          </a:stretch>
        </p:blipFill>
        <p:spPr>
          <a:xfrm>
            <a:off x="1206500" y="3267710"/>
            <a:ext cx="3609340" cy="1588135"/>
          </a:xfrm>
          <a:prstGeom prst="rect">
            <a:avLst/>
          </a:prstGeom>
        </p:spPr>
      </p:pic>
      <p:pic>
        <p:nvPicPr>
          <p:cNvPr id="16" name="图片 15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40783" b="6195"/>
          <a:stretch>
            <a:fillRect/>
          </a:stretch>
        </p:blipFill>
        <p:spPr>
          <a:xfrm>
            <a:off x="4895850" y="3267710"/>
            <a:ext cx="3686810" cy="15881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25855" y="1361923"/>
            <a:ext cx="2940356" cy="25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平地机正在对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公顷范围内农田进行精确平整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92850" y="1401531"/>
            <a:ext cx="1269614" cy="25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CPK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主渠道输水灌溉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25855" y="4866651"/>
            <a:ext cx="2223183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CN" sz="800" dirty="0" err="1">
                <a:ea typeface="微软雅黑" panose="020B0503020204020204" pitchFamily="34" charset="-122"/>
              </a:rPr>
              <a:t>Bakel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地区农田整治工程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817257" y="4827484"/>
            <a:ext cx="3843995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TW" sz="800" dirty="0" err="1">
                <a:ea typeface="微软雅黑" panose="020B0503020204020204" pitchFamily="34" charset="-122"/>
              </a:rPr>
              <a:t>Hamady</a:t>
            </a:r>
            <a:r>
              <a:rPr kumimoji="1" lang="en-US" altLang="zh-TW" sz="800" dirty="0">
                <a:ea typeface="微软雅黑" panose="020B0503020204020204" pitchFamily="34" charset="-122"/>
              </a:rPr>
              <a:t> </a:t>
            </a:r>
            <a:r>
              <a:rPr kumimoji="1" lang="en-US" altLang="zh-TW" sz="800" dirty="0" err="1">
                <a:ea typeface="微软雅黑" panose="020B0503020204020204" pitchFamily="34" charset="-122"/>
              </a:rPr>
              <a:t>Ounare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kumimoji="1" lang="en-US" altLang="zh-TW" sz="800" dirty="0" err="1">
                <a:ea typeface="微软雅黑" panose="020B0503020204020204" pitchFamily="34" charset="-122"/>
              </a:rPr>
              <a:t>Orkadière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地区农田整治工程</a:t>
            </a:r>
            <a:endParaRPr kumimoji="1"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26435" y="969764"/>
            <a:ext cx="3259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电力工程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Electrical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7431" y="1628775"/>
            <a:ext cx="269811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丰金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220kv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输电线路改造工程项目（线路长度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16km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59825" y="4143167"/>
            <a:ext cx="1545207" cy="41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亚东水泥厂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220KV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变电站工程（电站规模：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2×75MVA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159825" y="2835053"/>
            <a:ext cx="1624330" cy="72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抚州七里岗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220kv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变电站工程，配套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220kv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输电线路工程（电站规模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150MVA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，输电线长度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22km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174439" y="1628775"/>
            <a:ext cx="1530593" cy="41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井冈山至瑞金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220kv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输电线路工程（线路长度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128km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pic>
        <p:nvPicPr>
          <p:cNvPr id="2" name="图片 1" descr="ppt电力-2"/>
          <p:cNvPicPr>
            <a:picLocks noChangeAspect="1"/>
          </p:cNvPicPr>
          <p:nvPr/>
        </p:nvPicPr>
        <p:blipFill>
          <a:blip r:embed="rId2"/>
          <a:srcRect l="10088" t="8621" r="-55"/>
          <a:stretch>
            <a:fillRect/>
          </a:stretch>
        </p:blipFill>
        <p:spPr>
          <a:xfrm>
            <a:off x="1123950" y="2250440"/>
            <a:ext cx="4171950" cy="2827020"/>
          </a:xfrm>
          <a:prstGeom prst="rect">
            <a:avLst/>
          </a:prstGeom>
        </p:spPr>
      </p:pic>
      <p:pic>
        <p:nvPicPr>
          <p:cNvPr id="10" name="图片 9" descr="PPT电力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455" y="1486535"/>
            <a:ext cx="1708785" cy="1140460"/>
          </a:xfrm>
          <a:prstGeom prst="rect">
            <a:avLst/>
          </a:prstGeom>
        </p:spPr>
      </p:pic>
      <p:pic>
        <p:nvPicPr>
          <p:cNvPr id="13" name="图片 12" descr="PPT电力-3"/>
          <p:cNvPicPr>
            <a:picLocks noChangeAspect="1"/>
          </p:cNvPicPr>
          <p:nvPr/>
        </p:nvPicPr>
        <p:blipFill>
          <a:blip r:embed="rId4"/>
          <a:srcRect l="6156" r="13036"/>
          <a:stretch>
            <a:fillRect/>
          </a:stretch>
        </p:blipFill>
        <p:spPr>
          <a:xfrm>
            <a:off x="5425440" y="2717800"/>
            <a:ext cx="1700530" cy="1129030"/>
          </a:xfrm>
          <a:prstGeom prst="rect">
            <a:avLst/>
          </a:prstGeom>
        </p:spPr>
      </p:pic>
      <p:pic>
        <p:nvPicPr>
          <p:cNvPr id="14" name="图片 13" descr="PPT电力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820" y="3937635"/>
            <a:ext cx="1715135" cy="11404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88430" y="993039"/>
            <a:ext cx="3128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电力工程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Electrical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7452" y="4810016"/>
            <a:ext cx="2280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毛里塔尼亚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Aftout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供水项目中的变电站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8230" y="4810125"/>
            <a:ext cx="2425065" cy="25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伊拉克阿玛拉污水处理厂三期项目中的电控系统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142355" y="3122536"/>
            <a:ext cx="2420620" cy="25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毛里塔尼亚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Aftout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供水项目中的电控系统</a:t>
            </a:r>
          </a:p>
        </p:txBody>
      </p:sp>
      <p:pic>
        <p:nvPicPr>
          <p:cNvPr id="5" name="图片 4" descr="PPT电力-5"/>
          <p:cNvPicPr>
            <a:picLocks noChangeAspect="1"/>
          </p:cNvPicPr>
          <p:nvPr/>
        </p:nvPicPr>
        <p:blipFill>
          <a:blip r:embed="rId2"/>
          <a:srcRect l="9324" r="18242"/>
          <a:stretch>
            <a:fillRect/>
          </a:stretch>
        </p:blipFill>
        <p:spPr>
          <a:xfrm>
            <a:off x="1196340" y="1673860"/>
            <a:ext cx="3027045" cy="3136265"/>
          </a:xfrm>
          <a:prstGeom prst="rect">
            <a:avLst/>
          </a:prstGeom>
        </p:spPr>
      </p:pic>
      <p:pic>
        <p:nvPicPr>
          <p:cNvPr id="8" name="图片 7" descr="ppt电力-6"/>
          <p:cNvPicPr>
            <a:picLocks noChangeAspect="1"/>
          </p:cNvPicPr>
          <p:nvPr/>
        </p:nvPicPr>
        <p:blipFill>
          <a:blip r:embed="rId3"/>
          <a:srcRect l="10264" r="7349" b="6093"/>
          <a:stretch>
            <a:fillRect/>
          </a:stretch>
        </p:blipFill>
        <p:spPr>
          <a:xfrm>
            <a:off x="4293235" y="1673860"/>
            <a:ext cx="1878965" cy="1607185"/>
          </a:xfrm>
          <a:prstGeom prst="rect">
            <a:avLst/>
          </a:prstGeom>
        </p:spPr>
      </p:pic>
      <p:pic>
        <p:nvPicPr>
          <p:cNvPr id="9" name="图片 8" descr="ppt电力-8"/>
          <p:cNvPicPr>
            <a:picLocks noChangeAspect="1"/>
          </p:cNvPicPr>
          <p:nvPr/>
        </p:nvPicPr>
        <p:blipFill>
          <a:blip r:embed="rId4"/>
          <a:srcRect r="11178" b="6728"/>
          <a:stretch>
            <a:fillRect/>
          </a:stretch>
        </p:blipFill>
        <p:spPr>
          <a:xfrm>
            <a:off x="4295140" y="3338830"/>
            <a:ext cx="1877060" cy="1478915"/>
          </a:xfrm>
          <a:prstGeom prst="rect">
            <a:avLst/>
          </a:prstGeom>
        </p:spPr>
      </p:pic>
      <p:pic>
        <p:nvPicPr>
          <p:cNvPr id="10" name="图片 9" descr="ppt电力-9"/>
          <p:cNvPicPr>
            <a:picLocks noChangeAspect="1"/>
          </p:cNvPicPr>
          <p:nvPr/>
        </p:nvPicPr>
        <p:blipFill>
          <a:blip r:embed="rId5"/>
          <a:srcRect l="315" t="9649" r="-315" b="13551"/>
          <a:stretch>
            <a:fillRect/>
          </a:stretch>
        </p:blipFill>
        <p:spPr>
          <a:xfrm>
            <a:off x="6248400" y="1673860"/>
            <a:ext cx="2334260" cy="1463675"/>
          </a:xfrm>
          <a:prstGeom prst="rect">
            <a:avLst/>
          </a:prstGeom>
        </p:spPr>
      </p:pic>
      <p:pic>
        <p:nvPicPr>
          <p:cNvPr id="11" name="图片 10" descr="ppt电力-10"/>
          <p:cNvPicPr>
            <a:picLocks noChangeAspect="1"/>
          </p:cNvPicPr>
          <p:nvPr/>
        </p:nvPicPr>
        <p:blipFill>
          <a:blip r:embed="rId6"/>
          <a:srcRect t="9107" b="14854"/>
          <a:stretch>
            <a:fillRect/>
          </a:stretch>
        </p:blipFill>
        <p:spPr>
          <a:xfrm>
            <a:off x="6248400" y="3474085"/>
            <a:ext cx="2341880" cy="1336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53835" y="946544"/>
            <a:ext cx="325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电力工程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Electrical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3835" y="4658626"/>
            <a:ext cx="332134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尼日尔多索和提拉贝里地区中低压电网增强项目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67330" y="4658626"/>
            <a:ext cx="332134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尼日尔马拉迪和津德尔地区中低压电网增强项目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pic>
        <p:nvPicPr>
          <p:cNvPr id="5" name="图片 4" descr="ppt04"/>
          <p:cNvPicPr>
            <a:picLocks noChangeAspect="1"/>
          </p:cNvPicPr>
          <p:nvPr/>
        </p:nvPicPr>
        <p:blipFill>
          <a:blip r:embed="rId2"/>
          <a:srcRect l="16027" t="19835" r="31545" b="572"/>
          <a:stretch>
            <a:fillRect/>
          </a:stretch>
        </p:blipFill>
        <p:spPr>
          <a:xfrm>
            <a:off x="5151120" y="1462405"/>
            <a:ext cx="1570355" cy="3180080"/>
          </a:xfrm>
          <a:prstGeom prst="rect">
            <a:avLst/>
          </a:prstGeom>
        </p:spPr>
      </p:pic>
      <p:pic>
        <p:nvPicPr>
          <p:cNvPr id="7" name="图片 6" descr="ppt12"/>
          <p:cNvPicPr>
            <a:picLocks noChangeAspect="1"/>
          </p:cNvPicPr>
          <p:nvPr/>
        </p:nvPicPr>
        <p:blipFill>
          <a:blip r:embed="rId3"/>
          <a:srcRect l="19252" t="9926" r="19745"/>
          <a:stretch>
            <a:fillRect/>
          </a:stretch>
        </p:blipFill>
        <p:spPr>
          <a:xfrm>
            <a:off x="1249045" y="1462405"/>
            <a:ext cx="3825875" cy="3180715"/>
          </a:xfrm>
          <a:prstGeom prst="rect">
            <a:avLst/>
          </a:prstGeom>
        </p:spPr>
      </p:pic>
      <p:pic>
        <p:nvPicPr>
          <p:cNvPr id="9" name="图片 8" descr="ppt01的副本"/>
          <p:cNvPicPr>
            <a:picLocks noChangeAspect="1"/>
          </p:cNvPicPr>
          <p:nvPr/>
        </p:nvPicPr>
        <p:blipFill>
          <a:blip r:embed="rId4"/>
          <a:srcRect t="16046" b="20766"/>
          <a:stretch>
            <a:fillRect/>
          </a:stretch>
        </p:blipFill>
        <p:spPr>
          <a:xfrm>
            <a:off x="6766560" y="1462405"/>
            <a:ext cx="1816100" cy="1530350"/>
          </a:xfrm>
          <a:prstGeom prst="rect">
            <a:avLst/>
          </a:prstGeom>
        </p:spPr>
      </p:pic>
      <p:pic>
        <p:nvPicPr>
          <p:cNvPr id="10" name="图片 9" descr="ppt10"/>
          <p:cNvPicPr>
            <a:picLocks noChangeAspect="1"/>
          </p:cNvPicPr>
          <p:nvPr/>
        </p:nvPicPr>
        <p:blipFill>
          <a:blip r:embed="rId5"/>
          <a:srcRect l="6250" t="3108" r="33750" b="4883"/>
          <a:stretch>
            <a:fillRect/>
          </a:stretch>
        </p:blipFill>
        <p:spPr>
          <a:xfrm>
            <a:off x="6766560" y="3063240"/>
            <a:ext cx="1828800" cy="157924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30285" y="902421"/>
            <a:ext cx="312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电力工程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Electrical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0285" y="4809329"/>
            <a:ext cx="33426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尼日尔多索和提拉贝里地区中低压电网增强项目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993795" y="2980027"/>
            <a:ext cx="548282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尼日尔多索和提拉贝里地区中低压电网增强项目</a:t>
            </a:r>
          </a:p>
        </p:txBody>
      </p:sp>
      <p:pic>
        <p:nvPicPr>
          <p:cNvPr id="7" name="图片 6" descr="ppt07"/>
          <p:cNvPicPr>
            <a:picLocks noChangeAspect="1"/>
          </p:cNvPicPr>
          <p:nvPr/>
        </p:nvPicPr>
        <p:blipFill>
          <a:blip r:embed="rId2"/>
          <a:srcRect l="20404" r="18217" b="11143"/>
          <a:stretch>
            <a:fillRect/>
          </a:stretch>
        </p:blipFill>
        <p:spPr>
          <a:xfrm>
            <a:off x="1231265" y="1452245"/>
            <a:ext cx="1791335" cy="3342005"/>
          </a:xfrm>
          <a:prstGeom prst="rect">
            <a:avLst/>
          </a:prstGeom>
        </p:spPr>
      </p:pic>
      <p:pic>
        <p:nvPicPr>
          <p:cNvPr id="9" name="图片 8" descr="ppt05"/>
          <p:cNvPicPr>
            <a:picLocks noChangeAspect="1"/>
          </p:cNvPicPr>
          <p:nvPr/>
        </p:nvPicPr>
        <p:blipFill>
          <a:blip r:embed="rId3"/>
          <a:srcRect l="4911" t="5689" r="5357" b="26102"/>
          <a:stretch>
            <a:fillRect/>
          </a:stretch>
        </p:blipFill>
        <p:spPr>
          <a:xfrm>
            <a:off x="3086100" y="1452245"/>
            <a:ext cx="1531620" cy="1553210"/>
          </a:xfrm>
          <a:prstGeom prst="rect">
            <a:avLst/>
          </a:prstGeom>
        </p:spPr>
      </p:pic>
      <p:pic>
        <p:nvPicPr>
          <p:cNvPr id="10" name="图片 9" descr="ppt02"/>
          <p:cNvPicPr>
            <a:picLocks noChangeAspect="1"/>
          </p:cNvPicPr>
          <p:nvPr/>
        </p:nvPicPr>
        <p:blipFill>
          <a:blip r:embed="rId4"/>
          <a:srcRect t="9759" b="10930"/>
          <a:stretch>
            <a:fillRect/>
          </a:stretch>
        </p:blipFill>
        <p:spPr>
          <a:xfrm>
            <a:off x="4671060" y="1452245"/>
            <a:ext cx="1463040" cy="1548130"/>
          </a:xfrm>
          <a:prstGeom prst="rect">
            <a:avLst/>
          </a:prstGeom>
        </p:spPr>
      </p:pic>
      <p:pic>
        <p:nvPicPr>
          <p:cNvPr id="11" name="图片 10" descr="ppt8"/>
          <p:cNvPicPr>
            <a:picLocks noChangeAspect="1"/>
          </p:cNvPicPr>
          <p:nvPr/>
        </p:nvPicPr>
        <p:blipFill>
          <a:blip r:embed="rId5"/>
          <a:srcRect l="5256" r="9129"/>
          <a:stretch>
            <a:fillRect/>
          </a:stretch>
        </p:blipFill>
        <p:spPr>
          <a:xfrm>
            <a:off x="6207760" y="1452245"/>
            <a:ext cx="2358390" cy="1550670"/>
          </a:xfrm>
          <a:prstGeom prst="rect">
            <a:avLst/>
          </a:prstGeom>
        </p:spPr>
      </p:pic>
      <p:pic>
        <p:nvPicPr>
          <p:cNvPr id="12" name="图片 11" descr="ppt03"/>
          <p:cNvPicPr>
            <a:picLocks noChangeAspect="1"/>
          </p:cNvPicPr>
          <p:nvPr/>
        </p:nvPicPr>
        <p:blipFill>
          <a:blip r:embed="rId6"/>
          <a:srcRect t="24363" r="1476" b="28901"/>
          <a:stretch>
            <a:fillRect/>
          </a:stretch>
        </p:blipFill>
        <p:spPr>
          <a:xfrm>
            <a:off x="3086100" y="3307715"/>
            <a:ext cx="1525905" cy="1490980"/>
          </a:xfrm>
          <a:prstGeom prst="rect">
            <a:avLst/>
          </a:prstGeom>
        </p:spPr>
      </p:pic>
      <p:pic>
        <p:nvPicPr>
          <p:cNvPr id="13" name="图片 12" descr="ppt14"/>
          <p:cNvPicPr>
            <a:picLocks noChangeAspect="1"/>
          </p:cNvPicPr>
          <p:nvPr/>
        </p:nvPicPr>
        <p:blipFill>
          <a:blip r:embed="rId7"/>
          <a:srcRect l="384" t="18766" r="961" b="13989"/>
          <a:stretch>
            <a:fillRect/>
          </a:stretch>
        </p:blipFill>
        <p:spPr>
          <a:xfrm>
            <a:off x="4671060" y="3307715"/>
            <a:ext cx="3910330" cy="15017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99588" y="938795"/>
            <a:ext cx="3547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实业投资 </a:t>
            </a:r>
            <a:r>
              <a:rPr kumimoji="1" lang="en-US" altLang="zh-TW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Industrial Investment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6" name="图片 15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 t="10160" r="723" b="1104"/>
          <a:stretch>
            <a:fillRect/>
          </a:stretch>
        </p:blipFill>
        <p:spPr>
          <a:xfrm>
            <a:off x="1121410" y="1570355"/>
            <a:ext cx="1773555" cy="3061335"/>
          </a:xfrm>
          <a:prstGeom prst="rect">
            <a:avLst/>
          </a:prstGeom>
        </p:spPr>
      </p:pic>
      <p:pic>
        <p:nvPicPr>
          <p:cNvPr id="17" name="图片 16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0788" r="14571" b="4019"/>
          <a:stretch>
            <a:fillRect/>
          </a:stretch>
        </p:blipFill>
        <p:spPr>
          <a:xfrm>
            <a:off x="3011170" y="1570355"/>
            <a:ext cx="1777365" cy="3068955"/>
          </a:xfrm>
          <a:prstGeom prst="rect">
            <a:avLst/>
          </a:prstGeom>
        </p:spPr>
      </p:pic>
      <p:pic>
        <p:nvPicPr>
          <p:cNvPr id="20" name="图片 19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2058" r="10619" b="1077"/>
          <a:stretch>
            <a:fillRect/>
          </a:stretch>
        </p:blipFill>
        <p:spPr>
          <a:xfrm>
            <a:off x="4904740" y="1570355"/>
            <a:ext cx="1779270" cy="3074035"/>
          </a:xfrm>
          <a:prstGeom prst="rect">
            <a:avLst/>
          </a:prstGeom>
        </p:spPr>
      </p:pic>
      <p:pic>
        <p:nvPicPr>
          <p:cNvPr id="21" name="图片 20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1067" r="11158" b="1302"/>
          <a:stretch>
            <a:fillRect/>
          </a:stretch>
        </p:blipFill>
        <p:spPr>
          <a:xfrm>
            <a:off x="6800215" y="1570355"/>
            <a:ext cx="1797050" cy="30772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2628" y="4690190"/>
            <a:ext cx="1819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塞拉利昂油棕种植加工园（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万公顷）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931044" y="4684356"/>
            <a:ext cx="1937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木薯种植加工园（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3.6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万公顷）</a:t>
            </a:r>
          </a:p>
        </p:txBody>
      </p:sp>
      <p:sp>
        <p:nvSpPr>
          <p:cNvPr id="2" name="矩形 1"/>
          <p:cNvSpPr/>
          <p:nvPr/>
        </p:nvSpPr>
        <p:spPr>
          <a:xfrm>
            <a:off x="4788535" y="4690190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邢台水泥厂项目（产能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702143" y="4690190"/>
            <a:ext cx="1255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摩洛哥铅锌矿开发项目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3" y="1687186"/>
            <a:ext cx="8500166" cy="30572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24999" y="1655818"/>
            <a:ext cx="1063833" cy="354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600" dirty="0"/>
              <a:t>援尼日尔</a:t>
            </a:r>
            <a:r>
              <a:rPr kumimoji="1" lang="en-US" altLang="zh-TW" sz="600" dirty="0" err="1"/>
              <a:t>Seyni</a:t>
            </a:r>
            <a:r>
              <a:rPr kumimoji="1" lang="en-US" altLang="zh-TW" sz="600" dirty="0"/>
              <a:t> </a:t>
            </a:r>
            <a:r>
              <a:rPr kumimoji="1" lang="en-US" altLang="zh-TW" sz="600" dirty="0" err="1"/>
              <a:t>Kountche</a:t>
            </a:r>
            <a:r>
              <a:rPr kumimoji="1" lang="zh-TW" altLang="en-US" sz="600" dirty="0"/>
              <a:t>体育场馆维修项目</a:t>
            </a:r>
            <a:endParaRPr kumimoji="1" lang="zh-CN" altLang="en-US" sz="600" dirty="0"/>
          </a:p>
        </p:txBody>
      </p:sp>
      <p:sp>
        <p:nvSpPr>
          <p:cNvPr id="8" name="文本框 7"/>
          <p:cNvSpPr txBox="1"/>
          <p:nvPr/>
        </p:nvSpPr>
        <p:spPr>
          <a:xfrm>
            <a:off x="2724999" y="1888691"/>
            <a:ext cx="1063833" cy="354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600" dirty="0"/>
              <a:t>加纳</a:t>
            </a:r>
            <a:r>
              <a:rPr kumimoji="1" lang="en-US" altLang="zh-TW" sz="600" dirty="0" err="1"/>
              <a:t>Koforidua</a:t>
            </a:r>
            <a:r>
              <a:rPr kumimoji="1" lang="zh-TW" altLang="en-US" sz="600" dirty="0"/>
              <a:t>供水系统项目二期</a:t>
            </a:r>
            <a:endParaRPr kumimoji="1" lang="zh-CN" altLang="en-US" sz="600" dirty="0"/>
          </a:p>
        </p:txBody>
      </p:sp>
      <p:sp>
        <p:nvSpPr>
          <p:cNvPr id="9" name="文本框 8"/>
          <p:cNvSpPr txBox="1"/>
          <p:nvPr/>
        </p:nvSpPr>
        <p:spPr>
          <a:xfrm>
            <a:off x="2724999" y="2148598"/>
            <a:ext cx="1063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柬埔寨金边市毛泽东大道维修项目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02027" y="1674801"/>
            <a:ext cx="106383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老挝万象市政排水整治项目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02027" y="1869860"/>
            <a:ext cx="1063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塞内加尔供水系统与水塔建造项目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96276" y="2107628"/>
            <a:ext cx="11587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毛里塔尼亚努瓦克肖特城市供水管网翻修和加强项目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3833" y="2428606"/>
            <a:ext cx="13799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伊拉克海伊污水处理厂项目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0858" y="2951414"/>
            <a:ext cx="106383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加蓬邦戈维尔小学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3833" y="2688127"/>
            <a:ext cx="13799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老挝万象市</a:t>
            </a:r>
            <a:r>
              <a:rPr kumimoji="1" lang="en-US" altLang="zh-TW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2200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排水渠项目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81576" y="2688127"/>
            <a:ext cx="11915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毛里塔尼亚水塔施工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81576" y="2902425"/>
            <a:ext cx="11915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毛塔首都管网</a:t>
            </a:r>
            <a:r>
              <a:rPr kumimoji="1" lang="en-US" altLang="zh-TW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LOT1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泵房外貌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15086" y="3169502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援摩洛哥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Souss</a:t>
            </a:r>
            <a:r>
              <a:rPr kumimoji="1" lang="en-US" altLang="zh-TW" sz="500" dirty="0">
                <a:ea typeface="微软雅黑" panose="020B0503020204020204" pitchFamily="34" charset="-122"/>
              </a:rPr>
              <a:t>-Massa-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Draa</a:t>
            </a:r>
            <a:endParaRPr kumimoji="1" lang="en-US" altLang="zh-TW" sz="5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地区地球化学填图技术合作</a:t>
            </a:r>
            <a:r>
              <a:rPr kumimoji="1"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15086" y="3443196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PoutNord</a:t>
            </a:r>
            <a:r>
              <a:rPr kumimoji="1" lang="en-US" altLang="zh-TW" sz="500" dirty="0">
                <a:ea typeface="微软雅黑" panose="020B0503020204020204" pitchFamily="34" charset="-122"/>
              </a:rPr>
              <a:t> PN1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</a:p>
          <a:p>
            <a:pPr>
              <a:lnSpc>
                <a:spcPct val="150000"/>
              </a:lnSpc>
            </a:pPr>
            <a:r>
              <a:rPr kumimoji="1" lang="en-US" altLang="zh-TW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PN13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两眼井翻修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15086" y="3671039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Tahoua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Tillaber</a:t>
            </a:r>
            <a:r>
              <a:rPr kumimoji="1" lang="en-US" altLang="zh-TW" sz="5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</a:t>
            </a:r>
          </a:p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水塘整治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74054" y="3197541"/>
            <a:ext cx="11587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Louga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地区翻新</a:t>
            </a:r>
            <a:r>
              <a:rPr kumimoji="1" lang="en-US" altLang="zh-TW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眼井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74054" y="3410420"/>
            <a:ext cx="11587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刚果（布）桑加省韦索市供水管网和储水设施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74054" y="3648035"/>
            <a:ext cx="11587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刚果朱埃电台技术组专家住房项目</a:t>
            </a:r>
            <a:endParaRPr kumimoji="1" lang="zh-CN" alt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91281" y="3967583"/>
            <a:ext cx="1191521" cy="1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老挝勐塞公路护坡工程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91281" y="4229776"/>
            <a:ext cx="1191521" cy="1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老挝湄公河护岸工程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91281" y="4418225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毛里塔尼亚努瓦迪布</a:t>
            </a:r>
            <a:r>
              <a:rPr kumimoji="1" lang="en-US" altLang="zh-TW" sz="500" dirty="0">
                <a:ea typeface="微软雅黑" panose="020B0503020204020204" pitchFamily="34" charset="-122"/>
              </a:rPr>
              <a:t>con</a:t>
            </a:r>
          </a:p>
          <a:p>
            <a:pPr>
              <a:lnSpc>
                <a:spcPct val="150000"/>
              </a:lnSpc>
            </a:pPr>
            <a:r>
              <a:rPr kumimoji="1" lang="en-US" altLang="zh-TW" sz="500" dirty="0" err="1">
                <a:ea typeface="微软雅黑" panose="020B0503020204020204" pitchFamily="34" charset="-122"/>
              </a:rPr>
              <a:t>sado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水塔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912245" y="3957810"/>
            <a:ext cx="11915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加纳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Nsawam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水厂扩建项目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12245" y="4163596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Ziguinchor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省乡村供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水系统与水塔建造项目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912245" y="4393643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Kaolack</a:t>
            </a:r>
            <a:r>
              <a:rPr kumimoji="1" lang="en-US" altLang="zh-TW" sz="500" dirty="0">
                <a:ea typeface="微软雅黑" panose="020B0503020204020204" pitchFamily="34" charset="-122"/>
              </a:rPr>
              <a:t> 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Fatick</a:t>
            </a:r>
            <a:r>
              <a:rPr kumimoji="1" lang="en-US" altLang="zh-TW" sz="500" dirty="0">
                <a:ea typeface="微软雅黑" panose="020B0503020204020204" pitchFamily="34" charset="-122"/>
              </a:rPr>
              <a:t> </a:t>
            </a:r>
            <a:r>
              <a:rPr kumimoji="1" lang="en-US" altLang="zh-TW" sz="500" dirty="0" err="1">
                <a:ea typeface="微软雅黑" panose="020B0503020204020204" pitchFamily="34" charset="-122"/>
              </a:rPr>
              <a:t>Koungueul</a:t>
            </a:r>
            <a:r>
              <a:rPr kumimoji="1" lang="zh-TW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市供水系统扩建项目</a:t>
            </a:r>
            <a:endParaRPr kumimoji="1" lang="en-US" altLang="zh-TW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17949" y="938795"/>
            <a:ext cx="2870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其他工程  </a:t>
            </a:r>
            <a:r>
              <a:rPr kumimoji="1" lang="en-US" altLang="zh-TW" sz="1400" dirty="0">
                <a:solidFill>
                  <a:schemeClr val="accent2">
                    <a:lumMod val="75000"/>
                  </a:schemeClr>
                </a:solidFill>
              </a:rPr>
              <a:t>Other Projects</a:t>
            </a:r>
            <a:endParaRPr kumimoji="1" lang="zh-CN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96793" y="2456929"/>
            <a:ext cx="1191521" cy="1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kumimoji="1"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立方米水池修复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40" y="-2497"/>
            <a:ext cx="9138522" cy="57124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25794" y="2558299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尼日尔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25794" y="2897487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塞内加尔</a:t>
            </a:r>
            <a:endParaRPr kumimoji="1" lang="en-US" altLang="zh-CN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25794" y="3238667"/>
            <a:ext cx="129540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中非</a:t>
            </a:r>
            <a:r>
              <a:rPr kumimoji="1"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kumimoji="1" lang="en-US" altLang="zh-CN" sz="7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25793" y="3559951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肯尼亚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25793" y="3897593"/>
            <a:ext cx="129476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布基纳法索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825793" y="4235202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加纳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825793" y="4572844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刚果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布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kumimoji="1" lang="en-US" altLang="zh-CN" sz="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kumimoji="1" lang="en-US" altLang="zh-CN" sz="7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415922" y="2559271"/>
            <a:ext cx="144206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毛里塔尼亚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401012" y="2897486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巴黎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426511" y="3211268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伊拉克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7426512" y="3533854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老挝</a:t>
            </a:r>
            <a:endParaRPr kumimoji="1" lang="en-US" altLang="zh-CN" sz="800" dirty="0">
              <a:latin typeface="Calibri Light" panose="020F0302020204030204" charset="0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426325" y="3856355"/>
            <a:ext cx="99822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</a:t>
            </a:r>
            <a:r>
              <a:rPr kumimoji="1" lang="zh-CN" altLang="en-US" sz="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迪拜</a:t>
            </a:r>
            <a:endParaRPr kumimoji="1" lang="en-US" altLang="zh-CN" sz="700" dirty="0">
              <a:latin typeface="Calibri Light" panose="020F0302020204030204" charset="0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426513" y="4189952"/>
            <a:ext cx="1179867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中地国际 阿曼</a:t>
            </a:r>
          </a:p>
        </p:txBody>
      </p:sp>
      <p:pic>
        <p:nvPicPr>
          <p:cNvPr id="54" name="图片 53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" y="0"/>
            <a:ext cx="907256" cy="5715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64690" y="1340485"/>
            <a:ext cx="559943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随着事业领域的不断延伸和市场区域的持续扩大，中地国际的运营管理模式也在不断地创新完善。为更好地适应工程建设服务需要和事业发展需要，我们建立起了日趋完善的运营组织体系。以国家和项目为单位建立了众多分支机构，从而实现了属地管理和定点管理，建立巩固了公司的事业根据地，进而让公司在目标市场能够落地生根、茁壮成长。</a:t>
            </a:r>
            <a:endParaRPr kumimoji="1" lang="fr-FR" altLang="zh-CN" sz="1000" dirty="0">
              <a:latin typeface="Calibri Light" panose="020F0302020204030204" charset="0"/>
              <a:ea typeface="微软雅黑" panose="020B0503020204020204" pitchFamily="34" charset="-122"/>
              <a:cs typeface="Calibri Light" panose="020F03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39160" y="805815"/>
            <a:ext cx="26504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我们在这里落地生根</a:t>
            </a:r>
            <a:endParaRPr kumimoji="1" lang="zh-CN" altLang="en-US" sz="2000" b="1" dirty="0">
              <a:ln>
                <a:noFill/>
              </a:ln>
              <a:solidFill>
                <a:srgbClr val="95373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6" b="1639"/>
          <a:stretch>
            <a:fillRect/>
          </a:stretch>
        </p:blipFill>
        <p:spPr>
          <a:xfrm>
            <a:off x="1619293" y="1112508"/>
            <a:ext cx="6027203" cy="4602492"/>
          </a:xfrm>
          <a:prstGeom prst="rect">
            <a:avLst/>
          </a:prstGeom>
        </p:spPr>
      </p:pic>
      <p:pic>
        <p:nvPicPr>
          <p:cNvPr id="31" name="图片 30" descr="未标题-1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63" y="401168"/>
            <a:ext cx="5490224" cy="8883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72435" y="1456055"/>
            <a:ext cx="1482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地下水处理</a:t>
            </a:r>
            <a:endParaRPr kumimoji="1" lang="zh-CN" altLang="en-US" sz="800" dirty="0">
              <a:latin typeface="Calibri Light" panose="020F0302020204030204" charset="0"/>
              <a:ea typeface="宋体" panose="02010600030101010101" pitchFamily="2" charset="-122"/>
              <a:cs typeface="Calibri Light" panose="020F0302020204030204" charset="0"/>
            </a:endParaRPr>
          </a:p>
          <a:p>
            <a:pPr algn="ctr"/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Groundwater Treatment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8604" y="1870966"/>
            <a:ext cx="138953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钻井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Borehole Drilling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0588" y="2129554"/>
            <a:ext cx="176403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地下水勘察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Groundwater Prospecting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88308" y="2439949"/>
            <a:ext cx="2323353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地下饮用水开发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Groundwater Development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7594" y="2724936"/>
            <a:ext cx="242642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地表饮用水处理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Surface Water Treatment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3590" y="3022617"/>
            <a:ext cx="175831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饮用水处理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Potable Water Treatment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99285" y="3703955"/>
            <a:ext cx="358140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一般基础设施工程</a:t>
            </a:r>
            <a:r>
              <a:rPr kumimoji="1" lang="zh-CN" altLang="en-US" sz="800" b="1" dirty="0">
                <a:solidFill>
                  <a:schemeClr val="bg1"/>
                </a:solidFill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General Infrastructure Works</a:t>
            </a:r>
            <a:endParaRPr kumimoji="1" lang="zh-CN" altLang="en-US" sz="8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0649" y="4007675"/>
            <a:ext cx="19199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房建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Housing Construction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10795" y="4345827"/>
            <a:ext cx="2039492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o-RO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1" lang="zh-CN" altLang="ro-RO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公路</a:t>
            </a:r>
            <a:r>
              <a:rPr kumimoji="1" lang="zh-CN" altLang="ro-RO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ro-RO" altLang="zh-CN" sz="800" dirty="0" err="1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Road</a:t>
            </a:r>
            <a:r>
              <a:rPr kumimoji="1" lang="ro-RO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Works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73455" y="4664770"/>
            <a:ext cx="144931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桥梁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Bridge Works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68964" y="4983713"/>
            <a:ext cx="127000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农田水利</a:t>
            </a:r>
            <a:r>
              <a:rPr kumimoji="1" lang="zh-CN" altLang="en-US" sz="800" dirty="0"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Irrigation Works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4907" y="1544337"/>
            <a:ext cx="108013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泵站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Pumping Station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06135" y="1911350"/>
            <a:ext cx="106934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</a:t>
            </a:r>
            <a:r>
              <a:rPr kumimoji="1" lang="zh-TW" altLang="en-US" sz="800" dirty="0">
                <a:ea typeface="微软雅黑" panose="020B0503020204020204" pitchFamily="34" charset="-122"/>
                <a:sym typeface="+mn-ea"/>
              </a:rPr>
              <a:t>线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Pipelines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81320" y="2279650"/>
            <a:ext cx="160972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水池 </a:t>
            </a:r>
            <a:r>
              <a:rPr kumimoji="1" lang="en-US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Ground &amp; Elevated Reservoir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17590" y="2643505"/>
            <a:ext cx="164592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fi-FI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排水 </a:t>
            </a:r>
            <a:r>
              <a:rPr kumimoji="1" lang="fi-FI" altLang="zh-CN" sz="800" dirty="0" err="1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Drainage</a:t>
            </a:r>
            <a:r>
              <a:rPr kumimoji="1" lang="fi-FI" altLang="zh-CN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Channel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82335" y="3025140"/>
            <a:ext cx="183578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污水处</a:t>
            </a:r>
            <a:r>
              <a:rPr kumimoji="1" lang="zh-TW" altLang="en-US" sz="800" dirty="0">
                <a:ea typeface="微软雅黑" panose="020B0503020204020204" pitchFamily="34" charset="-122"/>
                <a:sym typeface="+mn-ea"/>
              </a:rPr>
              <a:t>理 </a:t>
            </a:r>
            <a:r>
              <a:rPr kumimoji="1" lang="en-US" altLang="zh-TW" sz="8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Sewage Treatment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04940" y="3733165"/>
            <a:ext cx="94107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投资</a:t>
            </a:r>
            <a:r>
              <a:rPr kumimoji="1" lang="zh-CN" altLang="en-US" sz="800" dirty="0">
                <a:solidFill>
                  <a:schemeClr val="bg1"/>
                </a:solidFill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Investment</a:t>
            </a:r>
            <a:endParaRPr kumimoji="1" lang="zh-CN" altLang="en-US" sz="8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80685" y="4022090"/>
            <a:ext cx="269938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80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工业（实业）投资 </a:t>
            </a:r>
            <a:r>
              <a:rPr kumimoji="1" lang="en-US" altLang="zh-TW" sz="80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Industrial Investment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24830" y="4348480"/>
            <a:ext cx="21367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农业开发 </a:t>
            </a:r>
            <a:r>
              <a:rPr kumimoji="1" lang="en-US" altLang="zh-TW" sz="80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Agriculture Development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25465" y="4667885"/>
            <a:ext cx="203390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80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   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地质勘察 </a:t>
            </a:r>
            <a:r>
              <a:rPr kumimoji="1" lang="en-US" altLang="zh-TW" sz="80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Geologic Prospecting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80685" y="4978400"/>
            <a:ext cx="16103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矿业开发 </a:t>
            </a:r>
            <a:r>
              <a:rPr kumimoji="1" lang="en-US" altLang="zh-TW" sz="80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Mining Development</a:t>
            </a:r>
            <a:endParaRPr kumimoji="1" lang="zh-CN" altLang="en-US" sz="8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50160" y="3992705"/>
            <a:ext cx="307777" cy="8848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8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Investment</a:t>
            </a:r>
            <a:endParaRPr kumimoji="1" lang="zh-CN" altLang="en-US" sz="800" dirty="0">
              <a:solidFill>
                <a:srgbClr val="FFFFFF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520565" y="3999865"/>
            <a:ext cx="305435" cy="1564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8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  <a:sym typeface="+mn-ea"/>
              </a:rPr>
              <a:t>Works</a:t>
            </a:r>
            <a:r>
              <a:rPr kumimoji="1" lang="en-US" altLang="zh-CN" sz="8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r Works</a:t>
            </a:r>
            <a:endParaRPr kumimoji="1" lang="zh-CN" altLang="en-US" sz="800" dirty="0">
              <a:solidFill>
                <a:srgbClr val="FFFFFF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08537" y="4014363"/>
            <a:ext cx="292388" cy="15645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7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General </a:t>
            </a:r>
            <a:r>
              <a:rPr kumimoji="1" lang="en-US" altLang="zh-CN" sz="700" dirty="0" err="1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Infrcastructure</a:t>
            </a:r>
            <a:r>
              <a:rPr kumimoji="1" lang="en-US" altLang="zh-CN" sz="7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 Works</a:t>
            </a:r>
            <a:endParaRPr kumimoji="1" lang="zh-CN" altLang="en-US" sz="700" dirty="0">
              <a:solidFill>
                <a:srgbClr val="FFFFFF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75012" y="322873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8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Investment</a:t>
            </a:r>
            <a:endParaRPr kumimoji="1" lang="zh-CN" altLang="en-US" sz="8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900334" y="3235036"/>
            <a:ext cx="1406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8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General Infrastructure Works</a:t>
            </a:r>
            <a:endParaRPr kumimoji="1" lang="zh-CN" altLang="en-US" sz="8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514215" y="1548765"/>
            <a:ext cx="305435" cy="10947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水务</a:t>
            </a:r>
            <a:r>
              <a:rPr kumimoji="1" lang="zh-CN" altLang="en-US" sz="800" dirty="0">
                <a:solidFill>
                  <a:srgbClr val="FFFFFF"/>
                </a:solidFill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CN" sz="8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Water Works</a:t>
            </a:r>
            <a:endParaRPr kumimoji="1" lang="zh-CN" altLang="en-US" sz="800" dirty="0">
              <a:solidFill>
                <a:srgbClr val="FFFFFF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71971" y="4016540"/>
            <a:ext cx="292388" cy="15645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700" dirty="0">
                <a:solidFill>
                  <a:srgbClr val="FFFFFF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Electrical Works</a:t>
            </a:r>
            <a:endParaRPr kumimoji="1" lang="zh-CN" altLang="en-US" sz="700" dirty="0">
              <a:solidFill>
                <a:srgbClr val="FFFFFF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88438" y="3999912"/>
            <a:ext cx="292388" cy="15645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TW" sz="7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Oil and Gas Works</a:t>
            </a:r>
            <a:endParaRPr kumimoji="1" lang="zh-CN" altLang="en-US" sz="7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899920" y="3406140"/>
            <a:ext cx="197104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电力工程</a:t>
            </a:r>
            <a:r>
              <a:rPr kumimoji="1" lang="zh-CN" altLang="en-US" sz="800" dirty="0">
                <a:solidFill>
                  <a:schemeClr val="bg1"/>
                </a:solidFill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Electrical Works</a:t>
            </a:r>
            <a:endParaRPr kumimoji="1" lang="zh-CN" altLang="en-US" sz="8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982335" y="3395345"/>
            <a:ext cx="137096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油气工程</a:t>
            </a:r>
            <a:r>
              <a:rPr kumimoji="1" lang="zh-CN" altLang="en-US" sz="800" dirty="0">
                <a:solidFill>
                  <a:schemeClr val="bg1"/>
                </a:solidFill>
                <a:latin typeface="Calibri Light" panose="020F0302020204030204" charset="0"/>
                <a:ea typeface="宋体" panose="02010600030101010101" pitchFamily="2" charset="-122"/>
                <a:cs typeface="Calibri Light" panose="020F0302020204030204" charset="0"/>
              </a:rPr>
              <a:t> </a:t>
            </a:r>
            <a:r>
              <a:rPr kumimoji="1" lang="en-US" altLang="zh-TW" sz="800" dirty="0">
                <a:solidFill>
                  <a:schemeClr val="bg1"/>
                </a:solidFill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Oil and Gas Works</a:t>
            </a:r>
            <a:endParaRPr kumimoji="1" lang="zh-CN" altLang="en-US" sz="800" dirty="0">
              <a:solidFill>
                <a:schemeClr val="bg1"/>
              </a:solidFill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/Users/fengyungang/Desktop/4-04.png4-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8863" y="1284604"/>
            <a:ext cx="6151404" cy="971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74400" y="1508769"/>
            <a:ext cx="313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我们的朋友遍天下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80186" y="2590074"/>
            <a:ext cx="587793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地国际始终以客户为中心，以品质为目标，以专业为追求，以合作为手段，在国际范围内寻求最佳的合作伙伴，建立最可靠的合作关系，整合积聚最有效的资源和能力，为客户提供最专业优质的产品和服务。正是由于我们拥有真诚尽责的态度、认真专业的价值观、诚信共赢的精神，才使得我们与客户、合作伙伴之间建立了既师既友般的合作关系，与当地政府、民众之间能够互帮互助、和融相处，才使得我们能够更好地造福、回报当地社会和民众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9" t="-289" r="25332" b="36890"/>
          <a:stretch>
            <a:fillRect/>
          </a:stretch>
        </p:blipFill>
        <p:spPr>
          <a:xfrm>
            <a:off x="1167765" y="925016"/>
            <a:ext cx="1958174" cy="15585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7277" t="-582" r="7506" b="4180"/>
          <a:stretch>
            <a:fillRect/>
          </a:stretch>
        </p:blipFill>
        <p:spPr>
          <a:xfrm>
            <a:off x="1123950" y="2998470"/>
            <a:ext cx="1973580" cy="1894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28117" t="25333" r="21478" b="28320"/>
          <a:stretch>
            <a:fillRect/>
          </a:stretch>
        </p:blipFill>
        <p:spPr>
          <a:xfrm>
            <a:off x="3197695" y="925016"/>
            <a:ext cx="1675873" cy="10233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l="745" t="2602" r="875" b="7750"/>
          <a:stretch>
            <a:fillRect/>
          </a:stretch>
        </p:blipFill>
        <p:spPr>
          <a:xfrm>
            <a:off x="4932422" y="925016"/>
            <a:ext cx="1685856" cy="1023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/>
          <a:srcRect l="10494" t="17847" b="7592"/>
          <a:stretch>
            <a:fillRect/>
          </a:stretch>
        </p:blipFill>
        <p:spPr>
          <a:xfrm>
            <a:off x="6671175" y="925016"/>
            <a:ext cx="1637231" cy="10231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/>
          <a:srcRect l="6152" t="7330" r="10539" b="26264"/>
          <a:stretch>
            <a:fillRect/>
          </a:stretch>
        </p:blipFill>
        <p:spPr>
          <a:xfrm>
            <a:off x="3205268" y="2444651"/>
            <a:ext cx="1672582" cy="9997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/>
          <a:srcRect l="5256" t="12791" r="6189" b="12209"/>
          <a:stretch>
            <a:fillRect/>
          </a:stretch>
        </p:blipFill>
        <p:spPr>
          <a:xfrm>
            <a:off x="4930043" y="2444651"/>
            <a:ext cx="1688870" cy="9997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/>
          <a:srcRect l="-750" t="6055" r="9318" b="4076"/>
          <a:stretch>
            <a:fillRect/>
          </a:stretch>
        </p:blipFill>
        <p:spPr>
          <a:xfrm>
            <a:off x="6658761" y="2444651"/>
            <a:ext cx="1669520" cy="9896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/>
          <a:srcRect l="26598" r="19921" b="43655"/>
          <a:stretch>
            <a:fillRect/>
          </a:stretch>
        </p:blipFill>
        <p:spPr>
          <a:xfrm>
            <a:off x="3204633" y="3911140"/>
            <a:ext cx="1669571" cy="988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/>
          <a:srcRect l="2300" t="10875" r="6017" b="7672"/>
          <a:stretch>
            <a:fillRect/>
          </a:stretch>
        </p:blipFill>
        <p:spPr>
          <a:xfrm>
            <a:off x="4937902" y="3911140"/>
            <a:ext cx="1663340" cy="9816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3"/>
          <a:srcRect r="18093" b="14690"/>
          <a:stretch>
            <a:fillRect/>
          </a:stretch>
        </p:blipFill>
        <p:spPr>
          <a:xfrm>
            <a:off x="6650873" y="3931168"/>
            <a:ext cx="1676774" cy="97800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38225" y="4892675"/>
            <a:ext cx="2056765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塞内加尔总统麦基</a:t>
            </a:r>
            <a:r>
              <a:rPr kumimoji="1" lang="en-US" altLang="zh-CN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•</a:t>
            </a:r>
            <a:r>
              <a:rPr kumimoji="1" lang="zh-CN" altLang="en-US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萨勒莅临塞内加尔</a:t>
            </a:r>
            <a:r>
              <a:rPr kumimoji="1" lang="en-US" altLang="zh-CN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KMS3</a:t>
            </a:r>
            <a:r>
              <a:rPr kumimoji="1" lang="zh-CN" altLang="en-US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供水项目开工仪式现场</a:t>
            </a:r>
            <a:endParaRPr kumimoji="1" lang="en-US" altLang="zh-CN" sz="6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70450" y="4892675"/>
            <a:ext cx="1730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刚果（布）总统萨苏为</a:t>
            </a:r>
            <a:r>
              <a:rPr kumimoji="1" lang="en-US" altLang="zh-CN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BGFI</a:t>
            </a:r>
            <a:r>
              <a:rPr kumimoji="1" lang="zh-CN" altLang="en-US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银行新办公大楼剪彩</a:t>
            </a:r>
            <a:endParaRPr kumimoji="1" lang="en-US" altLang="zh-CN" sz="6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65265" y="4892675"/>
            <a:ext cx="1762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kumimoji="1" lang="zh-CN" altLang="en-US" sz="600" dirty="0">
                <a:latin typeface="Calibri Light" panose="020F0302020204030204" charset="0"/>
                <a:ea typeface="Calibri Light" panose="020F0302020204030204" charset="0"/>
                <a:cs typeface="Calibri Light" panose="020F0302020204030204" charset="0"/>
              </a:rPr>
              <a:t>尼日尔总统伊素福视察伊斯兰大学女子学院项目</a:t>
            </a:r>
            <a:endParaRPr kumimoji="1" lang="en-US" altLang="zh-CN" sz="600" dirty="0">
              <a:latin typeface="Calibri Light" panose="020F0302020204030204" charset="0"/>
              <a:ea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93690" y="2546948"/>
            <a:ext cx="2001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刚果（布）总统萨苏参加黑角行政大楼奠基仪式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844710" y="1975824"/>
            <a:ext cx="18497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尼日尔总理拉菲尼与尼日尔经理部经理亲切握手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578270" y="1966285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毛里塔尼亚总理拉格达夫参观毛塔南水北调项目取水口泵站 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111008" y="3481767"/>
            <a:ext cx="1849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非盟委员会前任主席、加蓬外交部长让</a:t>
            </a:r>
            <a:r>
              <a:rPr kumimoji="1"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平先生视察工地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844710" y="3485095"/>
            <a:ext cx="1849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伊拉克市政工程部部长和米桑省长为阿马拉污水处理厂项目奠基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570955" y="3483173"/>
            <a:ext cx="1849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公司领导向毛里塔尼亚总统介绍努瓦迪布供水项目进展情况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125938" y="4897609"/>
            <a:ext cx="18497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塞内加尔水利部部长参加打井奠基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20621" y="2000901"/>
            <a:ext cx="184972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尼日尔总统伊素福在总统府接见我公司代表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4481" t="21261" r="4561" b="1486"/>
          <a:stretch>
            <a:fillRect/>
          </a:stretch>
        </p:blipFill>
        <p:spPr>
          <a:xfrm>
            <a:off x="986092" y="918934"/>
            <a:ext cx="2273025" cy="14465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22928" b="39665"/>
          <a:stretch>
            <a:fillRect/>
          </a:stretch>
        </p:blipFill>
        <p:spPr>
          <a:xfrm>
            <a:off x="3319849" y="918934"/>
            <a:ext cx="5187336" cy="14465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-636" t="20262" r="349" b="39397"/>
          <a:stretch>
            <a:fillRect/>
          </a:stretch>
        </p:blipFill>
        <p:spPr>
          <a:xfrm>
            <a:off x="986092" y="2431519"/>
            <a:ext cx="4790632" cy="1440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2277" t="3664" r="4680" b="14447"/>
          <a:stretch>
            <a:fillRect/>
          </a:stretch>
        </p:blipFill>
        <p:spPr>
          <a:xfrm>
            <a:off x="1021492" y="3937558"/>
            <a:ext cx="2456874" cy="14702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l="10993" t="16689" r="-667" b="4898"/>
          <a:stretch>
            <a:fillRect/>
          </a:stretch>
        </p:blipFill>
        <p:spPr>
          <a:xfrm>
            <a:off x="3534032" y="3937558"/>
            <a:ext cx="2242691" cy="14702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l="17491" t="1884" r="25278" b="13206"/>
          <a:stretch>
            <a:fillRect/>
          </a:stretch>
        </p:blipFill>
        <p:spPr>
          <a:xfrm>
            <a:off x="5832390" y="2431519"/>
            <a:ext cx="2674796" cy="2976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13517" y="514346"/>
            <a:ext cx="3136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因我们在一起，生活更美好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800" t="20964" b="34425"/>
          <a:stretch>
            <a:fillRect/>
          </a:stretch>
        </p:blipFill>
        <p:spPr>
          <a:xfrm>
            <a:off x="1002481" y="941750"/>
            <a:ext cx="4288847" cy="14465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 b="14812"/>
          <a:stretch>
            <a:fillRect/>
          </a:stretch>
        </p:blipFill>
        <p:spPr>
          <a:xfrm>
            <a:off x="5333711" y="941750"/>
            <a:ext cx="3180974" cy="14465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440" t="23618" r="620" b="16862"/>
          <a:stretch>
            <a:fillRect/>
          </a:stretch>
        </p:blipFill>
        <p:spPr>
          <a:xfrm>
            <a:off x="1002480" y="2454199"/>
            <a:ext cx="4288847" cy="14512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1308" t="12691" r="512" b="19871"/>
          <a:stretch>
            <a:fillRect/>
          </a:stretch>
        </p:blipFill>
        <p:spPr>
          <a:xfrm>
            <a:off x="5333712" y="2454200"/>
            <a:ext cx="3180973" cy="14512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l="-1" t="34331" r="-153" b="27052"/>
          <a:stretch>
            <a:fillRect/>
          </a:stretch>
        </p:blipFill>
        <p:spPr>
          <a:xfrm>
            <a:off x="1002480" y="3971389"/>
            <a:ext cx="7523682" cy="17436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48300" y="493302"/>
            <a:ext cx="307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CN" altLang="en-US" sz="16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因我们在一起，责任勇担当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英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" y="6748"/>
            <a:ext cx="9143060" cy="5717089"/>
          </a:xfrm>
          <a:prstGeom prst="rect">
            <a:avLst/>
          </a:prstGeom>
        </p:spPr>
      </p:pic>
      <p:pic>
        <p:nvPicPr>
          <p:cNvPr id="4" name="图片 3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5" y="0"/>
            <a:ext cx="907256" cy="571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31534" y="2861159"/>
            <a:ext cx="511856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76880" y="2857500"/>
            <a:ext cx="4785460" cy="140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kumimoji="1" lang="zh-CN" alt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类因梦想而进步，世界因共享而发展。我们将发挥自身优势，挖掘自身潜能，与国际范围内的业内先进企业和机构携手合作，为广大客户建设更加完美的工程，为社会大众创造更加美好的生活，为世界创建更加美好的未来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92523" y="2386501"/>
            <a:ext cx="3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spc="300" dirty="0" err="1">
                <a:latin typeface="+mj-lt"/>
              </a:rPr>
              <a:t>www.cgcint.com</a:t>
            </a:r>
            <a:endParaRPr kumimoji="1" lang="zh-CN" altLang="en-US" sz="2400" b="1" spc="300" dirty="0"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7228" y="4732864"/>
            <a:ext cx="7526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北京市海淀区香山南路</a:t>
            </a:r>
            <a:r>
              <a:rPr kumimoji="1" lang="en-US" altLang="zh-TW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92</a:t>
            </a:r>
            <a:r>
              <a:rPr kumimoji="1" lang="zh-TW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号院</a:t>
            </a:r>
            <a:r>
              <a:rPr kumimoji="1" lang="en-US" altLang="zh-TW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TW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号楼          </a:t>
            </a:r>
            <a:r>
              <a:rPr kumimoji="1" lang="en-US" altLang="zh-TW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100093                   +86 10 8240 8461               +86 10 8240 8463</a:t>
            </a:r>
            <a:endParaRPr kumimoji="1"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30" y="4800600"/>
            <a:ext cx="157366" cy="1573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094" y="4765386"/>
            <a:ext cx="173567" cy="1735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34" y="4766408"/>
            <a:ext cx="182033" cy="182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727" y="4782320"/>
            <a:ext cx="182034" cy="18203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03579" y="1911992"/>
            <a:ext cx="2558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600" b="1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谢谢观赏！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FB2FBC-F8B5-4587-86A4-DE7A9AF2B072}"/>
              </a:ext>
            </a:extLst>
          </p:cNvPr>
          <p:cNvSpPr txBox="1"/>
          <p:nvPr/>
        </p:nvSpPr>
        <p:spPr>
          <a:xfrm>
            <a:off x="8430853" y="5522416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v.20210705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288158-6EFA-45EF-8D0D-F9415B2CBA65}"/>
              </a:ext>
            </a:extLst>
          </p:cNvPr>
          <p:cNvSpPr txBox="1"/>
          <p:nvPr/>
        </p:nvSpPr>
        <p:spPr>
          <a:xfrm>
            <a:off x="1071147" y="4965917"/>
            <a:ext cx="7526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100" dirty="0">
                <a:latin typeface="Calibri" panose="020F0502020204030204" pitchFamily="34" charset="0"/>
                <a:cs typeface="Calibri" panose="020F0502020204030204" pitchFamily="34" charset="0"/>
              </a:rPr>
              <a:t>Building A, No.92, </a:t>
            </a:r>
            <a:r>
              <a:rPr kumimoji="1" lang="en-US" altLang="zh-TW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Xiangshan</a:t>
            </a:r>
            <a:r>
              <a:rPr kumimoji="1" lang="en-US" altLang="zh-TW" sz="1100" dirty="0">
                <a:latin typeface="Calibri" panose="020F0502020204030204" pitchFamily="34" charset="0"/>
                <a:cs typeface="Calibri" panose="020F0502020204030204" pitchFamily="34" charset="0"/>
              </a:rPr>
              <a:t> South Road, </a:t>
            </a:r>
            <a:r>
              <a:rPr kumimoji="1" lang="en-US" altLang="zh-TW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Haidian</a:t>
            </a:r>
            <a:r>
              <a:rPr kumimoji="1" lang="en-US" altLang="zh-TW" sz="1100" dirty="0">
                <a:latin typeface="Calibri" panose="020F0502020204030204" pitchFamily="34" charset="0"/>
                <a:cs typeface="Calibri" panose="020F0502020204030204" pitchFamily="34" charset="0"/>
              </a:rPr>
              <a:t> District, Beijing 100093, China, Tel: +86 10 8240 8461, Fax: +86 10 8240 8463</a:t>
            </a:r>
            <a:endParaRPr kumimoji="1"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DF63BBC-26A6-4916-9173-830489B219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4" y="2451101"/>
            <a:ext cx="7540549" cy="2711450"/>
          </a:xfrm>
          <a:prstGeom prst="rect">
            <a:avLst/>
          </a:prstGeom>
        </p:spPr>
      </p:pic>
      <p:pic>
        <p:nvPicPr>
          <p:cNvPr id="3" name="图片 2" descr="A8F27C44-6F62-4AB8-890B-420022486A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22" y="2127249"/>
            <a:ext cx="1491833" cy="977900"/>
          </a:xfrm>
          <a:prstGeom prst="rect">
            <a:avLst/>
          </a:prstGeom>
        </p:spPr>
      </p:pic>
      <p:pic>
        <p:nvPicPr>
          <p:cNvPr id="4" name="图片 3" descr="BA87E630-68B3-460B-AB42-28A09B86C2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49" y="2127249"/>
            <a:ext cx="1658809" cy="977900"/>
          </a:xfrm>
          <a:prstGeom prst="rect">
            <a:avLst/>
          </a:prstGeom>
        </p:spPr>
      </p:pic>
      <p:pic>
        <p:nvPicPr>
          <p:cNvPr id="5" name="图片 4" descr="C01DBBCD-6EDF-4899-87EA-B4937D11107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88" y="2133599"/>
            <a:ext cx="1676212" cy="9588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3442" y="983203"/>
            <a:ext cx="289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水务 </a:t>
            </a:r>
            <a:r>
              <a:rPr kumimoji="1" lang="en-US" altLang="zh-CN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Water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2022" y="1579781"/>
            <a:ext cx="779287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在水务领域，我们拥有从水源地勘察、钻井、管线铺设、水厂建设、管网连接、污水处理厂建设等一系列建设能力。同时，我们还拥有自来水厂、污水处理厂的运营能力。</a:t>
            </a:r>
          </a:p>
          <a:p>
            <a:pPr algn="just"/>
            <a:endParaRPr kumimoji="1" lang="en-US" altLang="zh-CN" sz="900" b="1" dirty="0">
              <a:ea typeface="微软雅黑" panose="020B0503020204020204" pitchFamily="34" charset="-122"/>
            </a:endParaRPr>
          </a:p>
          <a:p>
            <a:pPr algn="just"/>
            <a:endParaRPr kumimoji="1" lang="en-US" altLang="zh-CN" sz="900" b="1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尼日尔尼亚美</a:t>
            </a:r>
            <a:r>
              <a:rPr kumimoji="1"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GOUDEL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水厂三期扩建工程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941107" y="5045638"/>
            <a:ext cx="144653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刚果（布）</a:t>
            </a:r>
            <a:r>
              <a:rPr kumimoji="1" lang="en-US" altLang="zh-TW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Kinkala</a:t>
            </a:r>
            <a:r>
              <a:rPr kumimoji="1" lang="zh-TW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水厂项目</a:t>
            </a:r>
            <a:endParaRPr kumimoji="1"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79416" y="5045638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TW" sz="700" dirty="0" err="1">
                <a:ea typeface="微软雅黑" panose="020B0503020204020204" pitchFamily="34" charset="-122"/>
              </a:rPr>
              <a:t>Ziguincho</a:t>
            </a:r>
            <a:r>
              <a:rPr kumimoji="1" lang="en-US" altLang="zh-TW" sz="7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省</a:t>
            </a:r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3200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立方米大型水塔项目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821407" y="1420585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 </a:t>
            </a:r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1. 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尼日尔</a:t>
            </a:r>
            <a:r>
              <a:rPr kumimoji="1" lang="en-US" altLang="zh-TW" sz="7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Gotheye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水厂项目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54190" y="1711088"/>
            <a:ext cx="17106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2. </a:t>
            </a:r>
            <a:r>
              <a:rPr kumimoji="1"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加纳</a:t>
            </a:r>
            <a:r>
              <a:rPr kumimoji="1" lang="en-US" altLang="zh-CN" sz="7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Kwayakun</a:t>
            </a:r>
            <a:r>
              <a:rPr kumimoji="1"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水厂扩建项目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854190" y="2036226"/>
            <a:ext cx="1659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3.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加纳 </a:t>
            </a:r>
            <a:r>
              <a:rPr kumimoji="1" lang="en-US" altLang="zh-TW" sz="700">
                <a:latin typeface="微软雅黑" panose="020B0503020204020204" pitchFamily="34" charset="-122"/>
                <a:ea typeface="微软雅黑" panose="020B0503020204020204" pitchFamily="34" charset="-122"/>
              </a:rPr>
              <a:t>Koforidua</a:t>
            </a:r>
            <a:r>
              <a:rPr kumimoji="1" lang="zh-TW" altLang="en-US" sz="70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厂扩建工程 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54190" y="2432685"/>
            <a:ext cx="171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4.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</a:t>
            </a:r>
            <a:r>
              <a:rPr kumimoji="1" lang="en-US" altLang="zh-TW" sz="7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Vienxay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地区供水</a:t>
            </a:r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CW6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标段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54190" y="2760980"/>
            <a:ext cx="1659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5.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</a:t>
            </a:r>
            <a:r>
              <a:rPr kumimoji="1" lang="en-US" altLang="zh-TW" sz="7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Maungkam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地区供水</a:t>
            </a:r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CW7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标段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54190" y="3089275"/>
            <a:ext cx="1659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  <a:sym typeface="+mn-ea"/>
              </a:rPr>
              <a:t>6.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老挝</a:t>
            </a:r>
            <a:r>
              <a:rPr kumimoji="1" lang="en-US" altLang="zh-TW" sz="7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Paklay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地区供水</a:t>
            </a:r>
            <a:r>
              <a:rPr kumimoji="1" lang="en-US" altLang="zh-TW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CW8</a:t>
            </a:r>
            <a:r>
              <a:rPr kumimoji="1" lang="zh-TW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标段</a:t>
            </a:r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pic>
        <p:nvPicPr>
          <p:cNvPr id="36" name="图片 35" descr="8FB833A1-201E-4E35-8490-E683CFECA0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50" y="1474722"/>
            <a:ext cx="1847498" cy="893212"/>
          </a:xfrm>
          <a:prstGeom prst="rect">
            <a:avLst/>
          </a:prstGeom>
        </p:spPr>
      </p:pic>
      <p:sp>
        <p:nvSpPr>
          <p:cNvPr id="37" name="文本框 9"/>
          <p:cNvSpPr txBox="1"/>
          <p:nvPr/>
        </p:nvSpPr>
        <p:spPr>
          <a:xfrm>
            <a:off x="923442" y="983203"/>
            <a:ext cx="230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水务 </a:t>
            </a:r>
            <a:r>
              <a:rPr kumimoji="1" lang="en-US" altLang="zh-CN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Water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/>
          <a:srcRect t="9328" b="11593"/>
          <a:stretch>
            <a:fillRect/>
          </a:stretch>
        </p:blipFill>
        <p:spPr>
          <a:xfrm>
            <a:off x="3009956" y="1476163"/>
            <a:ext cx="1847498" cy="893212"/>
          </a:xfrm>
          <a:prstGeom prst="rect">
            <a:avLst/>
          </a:prstGeom>
        </p:spPr>
      </p:pic>
      <p:pic>
        <p:nvPicPr>
          <p:cNvPr id="43" name="图片 42" descr="02D01F53-ABF1-491A-9FA4-D021ABC0DC7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7400" r="404" b="4742"/>
          <a:stretch>
            <a:fillRect/>
          </a:stretch>
        </p:blipFill>
        <p:spPr>
          <a:xfrm>
            <a:off x="999641" y="3516095"/>
            <a:ext cx="4494507" cy="1492020"/>
          </a:xfrm>
          <a:prstGeom prst="rect">
            <a:avLst/>
          </a:prstGeom>
        </p:spPr>
      </p:pic>
      <p:pic>
        <p:nvPicPr>
          <p:cNvPr id="44" name="图片 43" descr="408B4E07-7701-4FF0-BFED-E52D0B0E4B6C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3572" b="11883"/>
          <a:stretch>
            <a:fillRect/>
          </a:stretch>
        </p:blipFill>
        <p:spPr>
          <a:xfrm>
            <a:off x="5588174" y="3524911"/>
            <a:ext cx="2695670" cy="1496412"/>
          </a:xfrm>
          <a:prstGeom prst="rect">
            <a:avLst/>
          </a:prstGeom>
        </p:spPr>
      </p:pic>
      <p:pic>
        <p:nvPicPr>
          <p:cNvPr id="47" name="图片 46" descr="8F00929B-C3D0-438E-94F4-7BF454ABF9D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7049"/>
          <a:stretch>
            <a:fillRect/>
          </a:stretch>
        </p:blipFill>
        <p:spPr>
          <a:xfrm>
            <a:off x="2997831" y="2456014"/>
            <a:ext cx="1851914" cy="893214"/>
          </a:xfrm>
          <a:prstGeom prst="rect">
            <a:avLst/>
          </a:prstGeom>
        </p:spPr>
      </p:pic>
      <p:pic>
        <p:nvPicPr>
          <p:cNvPr id="48" name="图片 47" descr="4A2573ED-D649-4C90-ACE4-4F8231A2C1C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 b="16663"/>
          <a:stretch>
            <a:fillRect/>
          </a:stretch>
        </p:blipFill>
        <p:spPr>
          <a:xfrm>
            <a:off x="1019777" y="1482690"/>
            <a:ext cx="1865484" cy="880158"/>
          </a:xfrm>
          <a:prstGeom prst="rect">
            <a:avLst/>
          </a:prstGeom>
        </p:spPr>
      </p:pic>
      <p:pic>
        <p:nvPicPr>
          <p:cNvPr id="61" name="图片 60" descr="FE183B8E-B0D3-45D1-B47E-DDC649306604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8799"/>
          <a:stretch>
            <a:fillRect/>
          </a:stretch>
        </p:blipFill>
        <p:spPr>
          <a:xfrm>
            <a:off x="1019777" y="2459278"/>
            <a:ext cx="1845650" cy="886686"/>
          </a:xfrm>
          <a:prstGeom prst="rect">
            <a:avLst/>
          </a:prstGeom>
        </p:spPr>
      </p:pic>
      <p:pic>
        <p:nvPicPr>
          <p:cNvPr id="62" name="图片 61" descr="34E8DF7F-EE93-40FB-8DD0-53801367F92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" b="2472"/>
          <a:stretch>
            <a:fillRect/>
          </a:stretch>
        </p:blipFill>
        <p:spPr>
          <a:xfrm>
            <a:off x="4982150" y="2461918"/>
            <a:ext cx="1855626" cy="884046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3058160" y="2091690"/>
            <a:ext cx="167640" cy="257810"/>
            <a:chOff x="4572" y="3294"/>
            <a:chExt cx="264" cy="406"/>
          </a:xfrm>
        </p:grpSpPr>
        <p:sp>
          <p:nvSpPr>
            <p:cNvPr id="64" name="椭圆 63"/>
            <p:cNvSpPr/>
            <p:nvPr/>
          </p:nvSpPr>
          <p:spPr>
            <a:xfrm>
              <a:off x="4651" y="3450"/>
              <a:ext cx="181" cy="1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4572" y="3294"/>
              <a:ext cx="265" cy="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sz="8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2</a:t>
              </a:r>
              <a:endParaRPr kumimoji="1"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033010" y="2092325"/>
            <a:ext cx="167640" cy="275590"/>
            <a:chOff x="7530" y="3296"/>
            <a:chExt cx="264" cy="434"/>
          </a:xfrm>
        </p:grpSpPr>
        <p:sp>
          <p:nvSpPr>
            <p:cNvPr id="67" name="椭圆 66"/>
            <p:cNvSpPr/>
            <p:nvPr/>
          </p:nvSpPr>
          <p:spPr>
            <a:xfrm>
              <a:off x="7613" y="3450"/>
              <a:ext cx="181" cy="1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7530" y="3296"/>
              <a:ext cx="264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sz="8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058795" y="3068320"/>
            <a:ext cx="168275" cy="275590"/>
            <a:chOff x="4572" y="3294"/>
            <a:chExt cx="265" cy="434"/>
          </a:xfrm>
        </p:grpSpPr>
        <p:sp>
          <p:nvSpPr>
            <p:cNvPr id="70" name="椭圆 69"/>
            <p:cNvSpPr/>
            <p:nvPr/>
          </p:nvSpPr>
          <p:spPr>
            <a:xfrm>
              <a:off x="4651" y="3450"/>
              <a:ext cx="181" cy="1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4572" y="3294"/>
              <a:ext cx="26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sz="8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5</a:t>
              </a:r>
              <a:endParaRPr kumimoji="1"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033645" y="3068320"/>
            <a:ext cx="167640" cy="275590"/>
            <a:chOff x="7530" y="3296"/>
            <a:chExt cx="264" cy="434"/>
          </a:xfrm>
        </p:grpSpPr>
        <p:sp>
          <p:nvSpPr>
            <p:cNvPr id="73" name="椭圆 72"/>
            <p:cNvSpPr/>
            <p:nvPr/>
          </p:nvSpPr>
          <p:spPr>
            <a:xfrm>
              <a:off x="7613" y="3450"/>
              <a:ext cx="181" cy="1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7530" y="3296"/>
              <a:ext cx="264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sz="8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6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070610" y="3068320"/>
            <a:ext cx="168275" cy="275590"/>
            <a:chOff x="4572" y="3294"/>
            <a:chExt cx="265" cy="434"/>
          </a:xfrm>
        </p:grpSpPr>
        <p:sp>
          <p:nvSpPr>
            <p:cNvPr id="76" name="椭圆 75"/>
            <p:cNvSpPr/>
            <p:nvPr/>
          </p:nvSpPr>
          <p:spPr>
            <a:xfrm>
              <a:off x="4651" y="3450"/>
              <a:ext cx="181" cy="1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4572" y="3294"/>
              <a:ext cx="26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sz="8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4</a:t>
              </a:r>
              <a:endParaRPr kumimoji="1"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070610" y="2091690"/>
            <a:ext cx="168275" cy="275590"/>
            <a:chOff x="4572" y="3294"/>
            <a:chExt cx="265" cy="434"/>
          </a:xfrm>
        </p:grpSpPr>
        <p:sp>
          <p:nvSpPr>
            <p:cNvPr id="79" name="椭圆 78"/>
            <p:cNvSpPr/>
            <p:nvPr/>
          </p:nvSpPr>
          <p:spPr>
            <a:xfrm>
              <a:off x="4651" y="3450"/>
              <a:ext cx="181" cy="1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4572" y="3294"/>
              <a:ext cx="26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sz="8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1</a:t>
              </a:r>
              <a:endParaRPr kumimoji="1"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D26397E-AC94-4686-AD76-5BB15BAAFB2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4874" r="-126" b="828"/>
          <a:stretch>
            <a:fillRect/>
          </a:stretch>
        </p:blipFill>
        <p:spPr>
          <a:xfrm>
            <a:off x="989330" y="2061845"/>
            <a:ext cx="5561965" cy="3108325"/>
          </a:xfrm>
          <a:prstGeom prst="rect">
            <a:avLst/>
          </a:prstGeom>
        </p:spPr>
      </p:pic>
      <p:pic>
        <p:nvPicPr>
          <p:cNvPr id="6" name="图片 5" descr="3F469492-FB86-43E3-AC29-FBE4EE8036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0" y="1418303"/>
            <a:ext cx="1807562" cy="1195439"/>
          </a:xfrm>
          <a:prstGeom prst="rect">
            <a:avLst/>
          </a:prstGeom>
        </p:spPr>
      </p:pic>
      <p:pic>
        <p:nvPicPr>
          <p:cNvPr id="7" name="图片 6" descr="494AE590-6E4D-4016-AAB8-BB2E55721BA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0" y="2683796"/>
            <a:ext cx="1807562" cy="1205041"/>
          </a:xfrm>
          <a:prstGeom prst="rect">
            <a:avLst/>
          </a:prstGeom>
        </p:spPr>
      </p:pic>
      <p:pic>
        <p:nvPicPr>
          <p:cNvPr id="8" name="图片 7" descr="7B54E944-D083-4DFC-A4AD-C593D6877C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0" y="3958119"/>
            <a:ext cx="1807561" cy="1212214"/>
          </a:xfrm>
          <a:prstGeom prst="rect">
            <a:avLst/>
          </a:prstGeom>
        </p:spPr>
      </p:pic>
      <p:sp>
        <p:nvSpPr>
          <p:cNvPr id="11" name="文本框 9"/>
          <p:cNvSpPr txBox="1"/>
          <p:nvPr/>
        </p:nvSpPr>
        <p:spPr>
          <a:xfrm>
            <a:off x="923442" y="983203"/>
            <a:ext cx="2571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水务 </a:t>
            </a:r>
            <a:r>
              <a:rPr kumimoji="1" lang="en-US" altLang="zh-CN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Water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3442" y="1418511"/>
            <a:ext cx="5814842" cy="53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该项目为毛里塔尼亚规模最大的供水工程，其中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129000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立方米蓄水池，是当时非洲最大的蓄水池</a:t>
            </a:r>
            <a:r>
              <a:rPr kumimoji="1"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施工技术要求高。</a:t>
            </a:r>
          </a:p>
          <a:p>
            <a:pPr>
              <a:lnSpc>
                <a:spcPts val="2000"/>
              </a:lnSpc>
            </a:pPr>
            <a:r>
              <a:rPr kumimoji="1" lang="zh-TW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毛里塔尼亚</a:t>
            </a:r>
            <a:r>
              <a:rPr kumimoji="1" lang="en-US" altLang="zh-TW" sz="900" b="1" dirty="0" err="1"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rPr>
              <a:t>Aftout-Essahli</a:t>
            </a:r>
            <a:r>
              <a:rPr kumimoji="1" lang="zh-TW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供水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145100C-8797-4915-8F6A-CEECCDFD74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2209800"/>
            <a:ext cx="2639159" cy="2960138"/>
          </a:xfrm>
          <a:prstGeom prst="rect">
            <a:avLst/>
          </a:prstGeom>
        </p:spPr>
      </p:pic>
      <p:pic>
        <p:nvPicPr>
          <p:cNvPr id="4" name="图片 3" descr="1861D3B8-89F2-49C1-84FC-72EEB4B13C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34" y="2206732"/>
            <a:ext cx="2533755" cy="2963205"/>
          </a:xfrm>
          <a:prstGeom prst="rect">
            <a:avLst/>
          </a:prstGeom>
        </p:spPr>
      </p:pic>
      <p:pic>
        <p:nvPicPr>
          <p:cNvPr id="5" name="图片 4" descr="1EEBA89E-B139-42E5-A1C7-0E240AC530D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24" y="1412099"/>
            <a:ext cx="2274859" cy="3757838"/>
          </a:xfrm>
          <a:prstGeom prst="rect">
            <a:avLst/>
          </a:prstGeom>
        </p:spPr>
      </p:pic>
      <p:sp>
        <p:nvSpPr>
          <p:cNvPr id="8" name="文本框 9"/>
          <p:cNvSpPr txBox="1"/>
          <p:nvPr/>
        </p:nvSpPr>
        <p:spPr>
          <a:xfrm>
            <a:off x="923442" y="983203"/>
            <a:ext cx="2863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水务 </a:t>
            </a:r>
            <a:r>
              <a:rPr kumimoji="1" lang="en-US" altLang="zh-CN" sz="2000" b="1" dirty="0">
                <a:solidFill>
                  <a:srgbClr val="95373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Water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3450" y="1372542"/>
            <a:ext cx="53340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项目含供水管线长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千米，包括建造一座储量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立方米的水塔。水塔高度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56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米，到目前为止仍是非洲最高的水塔。</a:t>
            </a:r>
          </a:p>
          <a:p>
            <a:pPr>
              <a:lnSpc>
                <a:spcPct val="200000"/>
              </a:lnSpc>
            </a:pPr>
            <a:r>
              <a:rPr lang="zh-TW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刚果（布）黑角港水网修复与扩建工程</a:t>
            </a:r>
            <a:endParaRPr lang="en-US" altLang="zh-TW" sz="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923442" y="983203"/>
            <a:ext cx="2322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953735"/>
                </a:solidFill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rPr>
              <a:t>水务 </a:t>
            </a:r>
            <a:r>
              <a:rPr kumimoji="1" lang="en-US" altLang="zh-CN" sz="2000" b="1" dirty="0">
                <a:solidFill>
                  <a:srgbClr val="953735"/>
                </a:solidFill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rPr>
              <a:t>Water Works</a:t>
            </a:r>
            <a:endParaRPr kumimoji="1" lang="zh-CN" altLang="en-US" sz="2000" b="1" dirty="0">
              <a:solidFill>
                <a:srgbClr val="953735"/>
              </a:solidFill>
              <a:latin typeface="Calibri" panose="020F0502020204030204" charset="0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3660" y="4858979"/>
            <a:ext cx="48961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塞内加尔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Kolda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1"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Ziguinchor</a:t>
            </a:r>
            <a:r>
              <a:rPr kumimoji="1"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地区乡村供水系统与水塔建造项目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4811" t="-1" b="34083"/>
          <a:stretch>
            <a:fillRect/>
          </a:stretch>
        </p:blipFill>
        <p:spPr>
          <a:xfrm>
            <a:off x="6293795" y="1491618"/>
            <a:ext cx="1909841" cy="879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-7491" t="-1900" r="8749" b="5332"/>
          <a:stretch>
            <a:fillRect/>
          </a:stretch>
        </p:blipFill>
        <p:spPr>
          <a:xfrm>
            <a:off x="558945" y="1422059"/>
            <a:ext cx="5605909" cy="3436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t="11230" r="870" b="30353"/>
          <a:stretch>
            <a:fillRect/>
          </a:stretch>
        </p:blipFill>
        <p:spPr>
          <a:xfrm>
            <a:off x="6293795" y="2729086"/>
            <a:ext cx="1917590" cy="8478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529" t="-992" r="3221" b="42771"/>
          <a:stretch>
            <a:fillRect/>
          </a:stretch>
        </p:blipFill>
        <p:spPr>
          <a:xfrm>
            <a:off x="6293795" y="3949786"/>
            <a:ext cx="1917590" cy="90893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36335" y="2333625"/>
            <a:ext cx="1967865" cy="22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dirty="0">
                <a:latin typeface="Calibri Light" panose="020F0302020204030204" charset="0"/>
                <a:ea typeface="微软雅黑" panose="020B0503020204020204" pitchFamily="34" charset="-122"/>
                <a:cs typeface="Calibri Light" panose="020F0302020204030204" charset="0"/>
              </a:rPr>
              <a:t>老挝万象市政供水项目标段一和标段二</a:t>
            </a:r>
            <a:endParaRPr lang="en-US" altLang="zh-TW" sz="900" dirty="0">
              <a:latin typeface="Calibri Light" panose="020F0302020204030204" charset="0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39510" y="3556000"/>
            <a:ext cx="1978660" cy="22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尼日尔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Agadez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charset="0"/>
              </a:rPr>
              <a:t>水塔修建项目</a:t>
            </a:r>
            <a:endParaRPr lang="en-US" altLang="zh-TW" sz="900" dirty="0"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45225" y="4859020"/>
            <a:ext cx="1972310" cy="22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dirty="0">
                <a:latin typeface="Calibri Light" panose="020F0302020204030204" charset="0"/>
                <a:ea typeface="微软雅黑" panose="020B0503020204020204" pitchFamily="34" charset="-122"/>
                <a:cs typeface="Calibri Light" panose="020F0302020204030204" charset="0"/>
              </a:rPr>
              <a:t>毛里塔尼亚努瓦迪布城市供水项目</a:t>
            </a:r>
            <a:endParaRPr lang="en-US" altLang="zh-TW" sz="900" dirty="0">
              <a:latin typeface="Calibri Light" panose="020F0302020204030204" charset="0"/>
              <a:ea typeface="微软雅黑" panose="020B0503020204020204" pitchFamily="34" charset="-122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2977</Words>
  <Application>Microsoft Office PowerPoint</Application>
  <PresentationFormat>全屏显示(16:10)</PresentationFormat>
  <Paragraphs>295</Paragraphs>
  <Slides>45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2" baseType="lpstr">
      <vt:lpstr>DengXian</vt:lpstr>
      <vt:lpstr>DengXian Light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No1 大设会</dc:creator>
  <cp:lastModifiedBy>zhangwenqian@cgcint.com</cp:lastModifiedBy>
  <cp:revision>826</cp:revision>
  <dcterms:created xsi:type="dcterms:W3CDTF">2020-05-12T06:45:00Z</dcterms:created>
  <dcterms:modified xsi:type="dcterms:W3CDTF">2021-07-05T02:07:09Z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2052-11.3.0.8586</vt:lpwstr>
  </property>
</Properties>
</file>