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89" r:id="rId4"/>
    <p:sldId id="260" r:id="rId5"/>
    <p:sldId id="29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715000" type="screen16x10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48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1120" y="-120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7EC1-1722-FB4D-9319-3ABBE8AA372B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533ED-5D7C-854E-AF95-F37E2E6D66BB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7091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40249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533ED-5D7C-854E-AF95-F37E2E6D66BB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3467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190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359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3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3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1640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2603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25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000126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00126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8064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9809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1865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7407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792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535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3C0B-2185-B64A-B317-3C492A0FC821}" type="datetimeFigureOut">
              <a:rPr kumimoji="1" lang="zh-CN" altLang="en-US" smtClean="0"/>
              <a:pPr/>
              <a:t>15-8-19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9A485-F333-5A47-9F34-2BD30CA91542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7" name="图片 6" descr="中地国际ppt(无文字）-34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19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0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g"/><Relationship Id="rId3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6.png"/><Relationship Id="rId1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83.png"/><Relationship Id="rId9" Type="http://schemas.openxmlformats.org/officeDocument/2006/relationships/image" Target="../media/image84.png"/><Relationship Id="rId10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9.jpg"/><Relationship Id="rId3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24662" y="2960535"/>
            <a:ext cx="45336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ru-RU" altLang="zh-CN" sz="29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Пусть идеал будет тверже!</a:t>
            </a:r>
            <a:endParaRPr kumimoji="1" lang="zh-CN" altLang="en-US" sz="29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23228" y="3499142"/>
            <a:ext cx="23052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500" dirty="0" smtClean="0">
                <a:latin typeface="微软雅黑" pitchFamily="34" charset="-122"/>
                <a:ea typeface="微软雅黑" pitchFamily="34" charset="-122"/>
              </a:rPr>
              <a:t>中地国际工程有限公司</a:t>
            </a:r>
            <a:endParaRPr kumimoji="1" lang="zh-CN" altLang="en-US" sz="15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02768" y="3499143"/>
            <a:ext cx="2544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zh-CN" altLang="en-US" sz="1400" b="1" kern="2800" spc="300" dirty="0" smtClean="0">
                <a:solidFill>
                  <a:schemeClr val="accent6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让理想更坚固！</a:t>
            </a:r>
            <a:endParaRPr kumimoji="1" lang="zh-CN" altLang="en-US" sz="1400" b="1" kern="2800" spc="300" dirty="0">
              <a:solidFill>
                <a:schemeClr val="accent6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8582" y="3820810"/>
            <a:ext cx="4823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1200" kern="1500" dirty="0"/>
              <a:t>Китайская </a:t>
            </a:r>
            <a:r>
              <a:rPr kumimoji="1" lang="ru-RU" altLang="zh-CN" sz="1200" kern="1500" dirty="0" err="1"/>
              <a:t>геоинженеринговая</a:t>
            </a:r>
            <a:r>
              <a:rPr kumimoji="1" lang="ru-RU" altLang="zh-CN" sz="1200" kern="1500" dirty="0"/>
              <a:t> компания </a:t>
            </a:r>
            <a:r>
              <a:rPr kumimoji="1" lang="ru-RU" altLang="zh-CN" sz="1200" kern="1500" dirty="0" err="1"/>
              <a:t>интернэшэнэл</a:t>
            </a:r>
            <a:r>
              <a:rPr kumimoji="1" lang="ru-RU" altLang="zh-CN" sz="1200" kern="1500" dirty="0"/>
              <a:t> (CGCINT)</a:t>
            </a:r>
            <a:endParaRPr kumimoji="1" lang="zh-CN" altLang="en-US" sz="1200" kern="1500" dirty="0"/>
          </a:p>
        </p:txBody>
      </p:sp>
      <p:cxnSp>
        <p:nvCxnSpPr>
          <p:cNvPr id="9" name="直接连接符 8"/>
          <p:cNvCxnSpPr/>
          <p:nvPr/>
        </p:nvCxnSpPr>
        <p:spPr>
          <a:xfrm>
            <a:off x="5700715" y="3561509"/>
            <a:ext cx="0" cy="163607"/>
          </a:xfrm>
          <a:prstGeom prst="line">
            <a:avLst/>
          </a:prstGeom>
          <a:ln>
            <a:solidFill>
              <a:srgbClr val="FF8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2599267" y="29548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1823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02D01F53-ABF1-491A-9FA4-D021ABC0DC7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771" y="3718640"/>
            <a:ext cx="3496775" cy="1294307"/>
          </a:xfrm>
          <a:prstGeom prst="rect">
            <a:avLst/>
          </a:prstGeom>
        </p:spPr>
      </p:pic>
      <p:pic>
        <p:nvPicPr>
          <p:cNvPr id="5" name="图片 4" descr="4A2573ED-D649-4C90-ACE4-4F8231A2C1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21" y="3718640"/>
            <a:ext cx="1826442" cy="1277787"/>
          </a:xfrm>
          <a:prstGeom prst="rect">
            <a:avLst/>
          </a:prstGeom>
        </p:spPr>
      </p:pic>
      <p:pic>
        <p:nvPicPr>
          <p:cNvPr id="6" name="图片 5" descr="408B4E07-7701-4FF0-BFED-E52D0B0E4B6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297" y="3735489"/>
            <a:ext cx="2111009" cy="1260938"/>
          </a:xfrm>
          <a:prstGeom prst="rect">
            <a:avLst/>
          </a:prstGeom>
        </p:spPr>
      </p:pic>
      <p:pic>
        <p:nvPicPr>
          <p:cNvPr id="7" name="图片 6" descr="34E8DF7F-EE93-40FB-8DD0-53801367F9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60" y="1438740"/>
            <a:ext cx="1685785" cy="853653"/>
          </a:xfrm>
          <a:prstGeom prst="rect">
            <a:avLst/>
          </a:prstGeom>
        </p:spPr>
      </p:pic>
      <p:pic>
        <p:nvPicPr>
          <p:cNvPr id="8" name="图片 7" descr="B0BB2E6E-2CDE-4FE9-894A-D7AB433FD21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76" y="1438740"/>
            <a:ext cx="3978426" cy="2007134"/>
          </a:xfrm>
          <a:prstGeom prst="rect">
            <a:avLst/>
          </a:prstGeom>
        </p:spPr>
      </p:pic>
      <p:pic>
        <p:nvPicPr>
          <p:cNvPr id="9" name="图片 8" descr="8FB833A1-201E-4E35-8490-E683CFECA099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28" y="1438740"/>
            <a:ext cx="1765673" cy="853652"/>
          </a:xfrm>
          <a:prstGeom prst="rect">
            <a:avLst/>
          </a:prstGeom>
        </p:spPr>
      </p:pic>
      <p:pic>
        <p:nvPicPr>
          <p:cNvPr id="10" name="图片 9" descr="FE183B8E-B0D3-45D1-B47E-DDC64930660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81" y="2468951"/>
            <a:ext cx="1688063" cy="976922"/>
          </a:xfrm>
          <a:prstGeom prst="rect">
            <a:avLst/>
          </a:prstGeom>
        </p:spPr>
      </p:pic>
      <p:pic>
        <p:nvPicPr>
          <p:cNvPr id="11" name="图片 10" descr="8F00929B-C3D0-438E-94F4-7BF454ABF9D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29" y="2454491"/>
            <a:ext cx="1765672" cy="991382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07611" y="3406089"/>
            <a:ext cx="3156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Проект по разработке системы сельскохозяйственного водоснабжения </a:t>
            </a:r>
            <a:r>
              <a:rPr kumimoji="1" lang="ru-RU" altLang="zh-CN" sz="600" dirty="0" smtClean="0">
                <a:ea typeface="微软雅黑" pitchFamily="34" charset="-122"/>
              </a:rPr>
              <a:t>и</a:t>
            </a:r>
            <a:r>
              <a:rPr kumimoji="1" lang="en-US" altLang="zh-CN" sz="600" dirty="0">
                <a:ea typeface="微软雅黑" pitchFamily="34" charset="-122"/>
              </a:rPr>
              <a:t> </a:t>
            </a:r>
            <a:r>
              <a:rPr kumimoji="1" lang="ru-RU" altLang="zh-CN" sz="600" dirty="0" smtClean="0">
                <a:ea typeface="微软雅黑" pitchFamily="34" charset="-122"/>
              </a:rPr>
              <a:t>строительства водонапорной </a:t>
            </a:r>
            <a:r>
              <a:rPr kumimoji="1" lang="ru-RU" altLang="zh-CN" sz="600" dirty="0">
                <a:ea typeface="微软雅黑" pitchFamily="34" charset="-122"/>
              </a:rPr>
              <a:t>башни в </a:t>
            </a:r>
            <a:r>
              <a:rPr kumimoji="1" lang="ru-RU" altLang="zh-CN" sz="600" dirty="0" err="1">
                <a:ea typeface="微软雅黑" pitchFamily="34" charset="-122"/>
              </a:rPr>
              <a:t>Колда</a:t>
            </a:r>
            <a:r>
              <a:rPr kumimoji="1" lang="ru-RU" altLang="zh-CN" sz="600" dirty="0">
                <a:ea typeface="微软雅黑" pitchFamily="34" charset="-122"/>
              </a:rPr>
              <a:t> и </a:t>
            </a:r>
            <a:r>
              <a:rPr kumimoji="1" lang="ru-RU" altLang="zh-CN" sz="600" dirty="0" err="1">
                <a:ea typeface="微软雅黑" pitchFamily="34" charset="-122"/>
              </a:rPr>
              <a:t>Зигиншор</a:t>
            </a:r>
            <a:r>
              <a:rPr kumimoji="1" lang="ru-RU" altLang="zh-CN" sz="600" dirty="0">
                <a:ea typeface="微软雅黑" pitchFamily="34" charset="-122"/>
              </a:rPr>
              <a:t>, Сенегал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028630" y="2236653"/>
            <a:ext cx="17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разработке системы </a:t>
            </a:r>
            <a:r>
              <a:rPr kumimoji="1" lang="ru-RU" altLang="zh-TW" sz="600" dirty="0" smtClean="0">
                <a:ea typeface="微软雅黑" pitchFamily="34" charset="-122"/>
              </a:rPr>
              <a:t>водоснабжения </a:t>
            </a:r>
          </a:p>
          <a:p>
            <a:r>
              <a:rPr kumimoji="1" lang="ru-RU" altLang="zh-TW" sz="600" dirty="0" smtClean="0">
                <a:ea typeface="微软雅黑" pitchFamily="34" charset="-122"/>
              </a:rPr>
              <a:t>(Серия CW8) в </a:t>
            </a:r>
            <a:r>
              <a:rPr kumimoji="1" lang="ru-RU" altLang="zh-TW" sz="600" dirty="0" err="1" smtClean="0">
                <a:ea typeface="微软雅黑" pitchFamily="34" charset="-122"/>
              </a:rPr>
              <a:t>Паклай</a:t>
            </a:r>
            <a:r>
              <a:rPr kumimoji="1" lang="ru-RU" altLang="zh-TW" sz="600" dirty="0" smtClean="0">
                <a:ea typeface="微软雅黑" pitchFamily="34" charset="-122"/>
              </a:rPr>
              <a:t>, Лаос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97878" y="2231008"/>
            <a:ext cx="1839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расширению водоочистительной </a:t>
            </a:r>
          </a:p>
          <a:p>
            <a:r>
              <a:rPr kumimoji="1" lang="ru-RU" altLang="zh-TW" sz="600" dirty="0">
                <a:ea typeface="微软雅黑" pitchFamily="34" charset="-122"/>
              </a:rPr>
              <a:t>станции </a:t>
            </a:r>
            <a:r>
              <a:rPr kumimoji="1" lang="ru-RU" altLang="zh-TW" sz="600" dirty="0" err="1">
                <a:ea typeface="微软雅黑" pitchFamily="34" charset="-122"/>
              </a:rPr>
              <a:t>Кофоридуа</a:t>
            </a:r>
            <a:r>
              <a:rPr kumimoji="1" lang="ru-RU" altLang="zh-TW" sz="600" dirty="0">
                <a:ea typeface="微软雅黑" pitchFamily="34" charset="-122"/>
              </a:rPr>
              <a:t> в Гане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25144" y="3418576"/>
            <a:ext cx="1758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разработке системы водоснабжения </a:t>
            </a:r>
            <a:r>
              <a:rPr kumimoji="1" lang="ru-RU" altLang="zh-TW" sz="600" dirty="0" smtClean="0">
                <a:ea typeface="微软雅黑" pitchFamily="34" charset="-122"/>
              </a:rPr>
              <a:t>(</a:t>
            </a:r>
            <a:r>
              <a:rPr kumimoji="1" lang="ru-RU" altLang="zh-TW" sz="600" dirty="0">
                <a:ea typeface="微软雅黑" pitchFamily="34" charset="-122"/>
              </a:rPr>
              <a:t>Серия CW6) в </a:t>
            </a:r>
            <a:r>
              <a:rPr kumimoji="1" lang="ru-RU" altLang="zh-TW" sz="600" dirty="0" err="1">
                <a:ea typeface="微软雅黑" pitchFamily="34" charset="-122"/>
              </a:rPr>
              <a:t>Вьенксай</a:t>
            </a:r>
            <a:r>
              <a:rPr kumimoji="1" lang="ru-RU" altLang="zh-TW" sz="600" dirty="0">
                <a:ea typeface="微软雅黑" pitchFamily="34" charset="-122"/>
              </a:rPr>
              <a:t>, Лаос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806344" y="3427459"/>
            <a:ext cx="1749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разработке системы водоснабжения </a:t>
            </a:r>
          </a:p>
          <a:p>
            <a:r>
              <a:rPr kumimoji="1" lang="ru-RU" altLang="zh-TW" sz="600" dirty="0">
                <a:ea typeface="微软雅黑" pitchFamily="34" charset="-122"/>
              </a:rPr>
              <a:t>(Серия CW7) в </a:t>
            </a:r>
            <a:r>
              <a:rPr kumimoji="1" lang="ru-RU" altLang="zh-TW" sz="600" dirty="0" err="1">
                <a:ea typeface="微软雅黑" pitchFamily="34" charset="-122"/>
              </a:rPr>
              <a:t>Маунгкам</a:t>
            </a:r>
            <a:r>
              <a:rPr kumimoji="1" lang="ru-RU" altLang="zh-TW" sz="600" dirty="0">
                <a:ea typeface="微软雅黑" pitchFamily="34" charset="-122"/>
              </a:rPr>
              <a:t>, Лаос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5989" y="4953033"/>
            <a:ext cx="19268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</a:t>
            </a:r>
            <a:r>
              <a:rPr kumimoji="1" lang="ru-RU" altLang="zh-TW" sz="600" dirty="0" smtClean="0">
                <a:ea typeface="微软雅黑" pitchFamily="34" charset="-122"/>
              </a:rPr>
              <a:t>строительству</a:t>
            </a:r>
            <a:r>
              <a:rPr kumimoji="1" lang="en-US" altLang="zh-TW" sz="600" dirty="0">
                <a:ea typeface="微软雅黑" pitchFamily="34" charset="-122"/>
              </a:rPr>
              <a:t> </a:t>
            </a:r>
            <a:r>
              <a:rPr kumimoji="1" lang="ru-RU" altLang="zh-TW" sz="600" dirty="0" smtClean="0">
                <a:ea typeface="微软雅黑" pitchFamily="34" charset="-122"/>
              </a:rPr>
              <a:t>водоочистительной станции </a:t>
            </a:r>
            <a:r>
              <a:rPr kumimoji="1" lang="ru-RU" altLang="zh-TW" sz="600" dirty="0" err="1" smtClean="0">
                <a:ea typeface="微软雅黑" pitchFamily="34" charset="-122"/>
              </a:rPr>
              <a:t>Кинкала</a:t>
            </a:r>
            <a:r>
              <a:rPr kumimoji="1" lang="ru-RU" altLang="zh-TW" sz="600" dirty="0" smtClean="0">
                <a:ea typeface="微软雅黑" pitchFamily="34" charset="-122"/>
              </a:rPr>
              <a:t> </a:t>
            </a:r>
            <a:r>
              <a:rPr kumimoji="1" lang="ru-RU" altLang="zh-TW" sz="600" dirty="0">
                <a:ea typeface="微软雅黑" pitchFamily="34" charset="-122"/>
              </a:rPr>
              <a:t>в Конго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22863" y="4968690"/>
            <a:ext cx="2106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строительству большой </a:t>
            </a:r>
            <a:r>
              <a:rPr kumimoji="1" lang="ru-RU" altLang="zh-TW" sz="600" dirty="0" smtClean="0">
                <a:ea typeface="微软雅黑" pitchFamily="34" charset="-122"/>
              </a:rPr>
              <a:t>водонапорной </a:t>
            </a:r>
            <a:r>
              <a:rPr kumimoji="1" lang="ru-RU" altLang="zh-TW" sz="600" dirty="0">
                <a:ea typeface="微软雅黑" pitchFamily="34" charset="-122"/>
              </a:rPr>
              <a:t>башни объемом </a:t>
            </a:r>
            <a:r>
              <a:rPr kumimoji="1" lang="ru-RU" altLang="zh-TW" sz="600" dirty="0" smtClean="0">
                <a:ea typeface="微软雅黑" pitchFamily="34" charset="-122"/>
              </a:rPr>
              <a:t>в </a:t>
            </a:r>
            <a:r>
              <a:rPr kumimoji="1" lang="ru-RU" altLang="zh-TW" sz="600" dirty="0">
                <a:ea typeface="微软雅黑" pitchFamily="34" charset="-122"/>
              </a:rPr>
              <a:t>3,200 </a:t>
            </a:r>
            <a:r>
              <a:rPr kumimoji="1" lang="ru-RU" altLang="zh-TW" sz="600" dirty="0" err="1">
                <a:ea typeface="微软雅黑" pitchFamily="34" charset="-122"/>
              </a:rPr>
              <a:t>куб.м</a:t>
            </a:r>
            <a:r>
              <a:rPr kumimoji="1" lang="ru-RU" altLang="zh-TW" sz="600" dirty="0">
                <a:ea typeface="微软雅黑" pitchFamily="34" charset="-122"/>
              </a:rPr>
              <a:t>. в Провинции </a:t>
            </a:r>
            <a:endParaRPr kumimoji="1" lang="en-US" altLang="zh-TW" sz="600" dirty="0" smtClean="0">
              <a:ea typeface="微软雅黑" pitchFamily="34" charset="-122"/>
            </a:endParaRPr>
          </a:p>
          <a:p>
            <a:r>
              <a:rPr kumimoji="1" lang="ru-RU" altLang="zh-TW" sz="600" dirty="0" err="1" smtClean="0">
                <a:ea typeface="微软雅黑" pitchFamily="34" charset="-122"/>
              </a:rPr>
              <a:t>Зигуинчор</a:t>
            </a:r>
            <a:r>
              <a:rPr kumimoji="1" lang="ru-RU" altLang="zh-TW" sz="600" dirty="0">
                <a:ea typeface="微软雅黑" pitchFamily="34" charset="-122"/>
              </a:rPr>
              <a:t>, Сенегал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59012" y="4978433"/>
            <a:ext cx="2497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строительству водоочистительной станции </a:t>
            </a:r>
            <a:r>
              <a:rPr kumimoji="1" lang="ru-RU" altLang="zh-TW" sz="600" dirty="0" err="1">
                <a:ea typeface="微软雅黑" pitchFamily="34" charset="-122"/>
              </a:rPr>
              <a:t>Кинкала</a:t>
            </a:r>
            <a:r>
              <a:rPr kumimoji="1" lang="ru-RU" altLang="zh-TW" sz="600" dirty="0">
                <a:ea typeface="微软雅黑" pitchFamily="34" charset="-122"/>
              </a:rPr>
              <a:t> в Конго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923442" y="983203"/>
            <a:ext cx="404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Гидротехническое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D8E6E2F2-FC10-4A8F-9C6E-25A87BB19D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/>
          <a:stretch/>
        </p:blipFill>
        <p:spPr>
          <a:xfrm>
            <a:off x="1012423" y="1341050"/>
            <a:ext cx="7487712" cy="383817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9483" y="854125"/>
            <a:ext cx="2350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Буровые работы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07717" y="1379151"/>
            <a:ext cx="3756383" cy="59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Проект по бурению скважины глубиной 800m  в Нигере</a:t>
            </a:r>
            <a:r>
              <a:rPr kumimoji="1" lang="ru-RU" altLang="zh-CN" sz="900" b="1" dirty="0" smtClean="0">
                <a:ea typeface="微软雅黑" pitchFamily="34" charset="-122"/>
              </a:rPr>
              <a:t>.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kumimoji="1" lang="ru-RU" altLang="zh-CN" sz="800" dirty="0">
                <a:ea typeface="微软雅黑" pitchFamily="34" charset="-122"/>
              </a:rPr>
              <a:t>Проект находится на расстоянии 1.5 км от центра города </a:t>
            </a:r>
            <a:r>
              <a:rPr kumimoji="1" lang="ru-RU" altLang="zh-CN" sz="800" dirty="0" err="1">
                <a:ea typeface="微软雅黑" pitchFamily="34" charset="-122"/>
              </a:rPr>
              <a:t>Тахуа</a:t>
            </a:r>
            <a:r>
              <a:rPr kumimoji="1" lang="ru-RU" altLang="zh-CN" sz="800" dirty="0">
                <a:ea typeface="微软雅黑" pitchFamily="34" charset="-122"/>
              </a:rPr>
              <a:t> и состоит из 4 глубоких скважин, глубина которых более 800 м.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07717" y="2038306"/>
            <a:ext cx="3756383" cy="679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ru-RU" altLang="zh-CN" sz="800" dirty="0">
                <a:ea typeface="微软雅黑" pitchFamily="34" charset="-122"/>
              </a:rPr>
              <a:t>Бурение является одним из традиционных услуг компании «CGCINT». На текущий момент «CGCINT» пробурила более 5000 скважин с общей суммарной протяженностью бурения 1,280 км и собрала множество гидрогеологических данных и информации по Африке и Азии.</a:t>
            </a:r>
            <a:endParaRPr kumimoji="1" lang="zh-CN" altLang="en-US" sz="8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19" y="1911217"/>
            <a:ext cx="1711499" cy="1363518"/>
          </a:xfrm>
          <a:prstGeom prst="rect">
            <a:avLst/>
          </a:prstGeom>
        </p:spPr>
      </p:pic>
      <p:pic>
        <p:nvPicPr>
          <p:cNvPr id="5" name="图片 4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936" y="3313880"/>
            <a:ext cx="1720516" cy="1363518"/>
          </a:xfrm>
          <a:prstGeom prst="rect">
            <a:avLst/>
          </a:prstGeom>
        </p:spPr>
      </p:pic>
      <p:pic>
        <p:nvPicPr>
          <p:cNvPr id="6" name="图片 5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33" y="1911217"/>
            <a:ext cx="1705009" cy="1363518"/>
          </a:xfrm>
          <a:prstGeom prst="rect">
            <a:avLst/>
          </a:prstGeom>
        </p:spPr>
      </p:pic>
      <p:pic>
        <p:nvPicPr>
          <p:cNvPr id="7" name="图片 6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19" y="3313880"/>
            <a:ext cx="1711499" cy="1364956"/>
          </a:xfrm>
          <a:prstGeom prst="rect">
            <a:avLst/>
          </a:prstGeom>
        </p:spPr>
      </p:pic>
      <p:pic>
        <p:nvPicPr>
          <p:cNvPr id="8" name="图片 7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78" y="1911217"/>
            <a:ext cx="1722274" cy="1364956"/>
          </a:xfrm>
          <a:prstGeom prst="rect">
            <a:avLst/>
          </a:prstGeom>
        </p:spPr>
      </p:pic>
      <p:pic>
        <p:nvPicPr>
          <p:cNvPr id="9" name="图片 8" descr="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433" y="3313880"/>
            <a:ext cx="1722275" cy="1364956"/>
          </a:xfrm>
          <a:prstGeom prst="rect">
            <a:avLst/>
          </a:prstGeom>
        </p:spPr>
      </p:pic>
      <p:pic>
        <p:nvPicPr>
          <p:cNvPr id="10" name="图片 9" descr="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654" y="1911217"/>
            <a:ext cx="2036684" cy="27676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77219" y="938795"/>
            <a:ext cx="2172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Буровые работы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16170" y="1544008"/>
            <a:ext cx="176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Проект по бурению 60 скважин в 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 algn="just"/>
            <a:r>
              <a:rPr kumimoji="1" lang="ru-RU" altLang="zh-CN" sz="600" dirty="0" smtClean="0">
                <a:ea typeface="微软雅黑" pitchFamily="34" charset="-122"/>
              </a:rPr>
              <a:t>Центральноафриканской </a:t>
            </a:r>
            <a:r>
              <a:rPr kumimoji="1" lang="ru-RU" altLang="zh-CN" sz="600" dirty="0">
                <a:ea typeface="微软雅黑" pitchFamily="34" charset="-122"/>
              </a:rPr>
              <a:t>Республике </a:t>
            </a:r>
          </a:p>
          <a:p>
            <a:r>
              <a:rPr kumimoji="1" lang="ru-RU" altLang="zh-CN" sz="600" dirty="0">
                <a:ea typeface="微软雅黑" pitchFamily="34" charset="-122"/>
              </a:rPr>
              <a:t>при поддержке правительства Китая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81377" y="4681701"/>
            <a:ext cx="1872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Проекты по бурению 30 скважин в </a:t>
            </a:r>
            <a:r>
              <a:rPr kumimoji="1" lang="ru-RU" altLang="zh-TW" sz="600" dirty="0" err="1">
                <a:ea typeface="微软雅黑" pitchFamily="34" charset="-122"/>
              </a:rPr>
              <a:t>Агадзе</a:t>
            </a:r>
            <a:r>
              <a:rPr kumimoji="1" lang="ru-RU" altLang="zh-TW" sz="600" dirty="0">
                <a:ea typeface="微软雅黑" pitchFamily="34" charset="-122"/>
              </a:rPr>
              <a:t>, </a:t>
            </a:r>
            <a:r>
              <a:rPr kumimoji="1" lang="ru-RU" altLang="zh-TW" sz="600" dirty="0" err="1">
                <a:ea typeface="微软雅黑" pitchFamily="34" charset="-122"/>
              </a:rPr>
              <a:t>Диффа</a:t>
            </a:r>
            <a:r>
              <a:rPr kumimoji="1" lang="ru-RU" altLang="zh-TW" sz="600" dirty="0">
                <a:ea typeface="微软雅黑" pitchFamily="34" charset="-122"/>
              </a:rPr>
              <a:t> и </a:t>
            </a:r>
            <a:r>
              <a:rPr kumimoji="1" lang="ru-RU" altLang="zh-TW" sz="600" dirty="0" err="1" smtClean="0">
                <a:ea typeface="微软雅黑" pitchFamily="34" charset="-122"/>
              </a:rPr>
              <a:t>Зиндере</a:t>
            </a:r>
            <a:r>
              <a:rPr kumimoji="1" lang="ru-RU" altLang="zh-TW" sz="600" dirty="0">
                <a:ea typeface="微软雅黑" pitchFamily="34" charset="-122"/>
              </a:rPr>
              <a:t>, Нигер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72997" y="1636341"/>
            <a:ext cx="1518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Проект по бурению 29 водяных скважин 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r>
              <a:rPr kumimoji="1" lang="ru-RU" altLang="zh-CN" sz="600" dirty="0" smtClean="0">
                <a:ea typeface="微软雅黑" pitchFamily="34" charset="-122"/>
              </a:rPr>
              <a:t>в </a:t>
            </a:r>
            <a:r>
              <a:rPr kumimoji="1" lang="ru-RU" altLang="zh-CN" sz="600" dirty="0">
                <a:ea typeface="微软雅黑" pitchFamily="34" charset="-122"/>
              </a:rPr>
              <a:t>провинции Лога, </a:t>
            </a:r>
            <a:r>
              <a:rPr kumimoji="1" lang="ru-RU" altLang="zh-CN" sz="600" dirty="0" smtClean="0">
                <a:ea typeface="微软雅黑" pitchFamily="34" charset="-122"/>
              </a:rPr>
              <a:t>район </a:t>
            </a:r>
            <a:r>
              <a:rPr kumimoji="1" lang="ru-RU" altLang="zh-CN" sz="600" dirty="0" err="1">
                <a:ea typeface="微软雅黑" pitchFamily="34" charset="-122"/>
              </a:rPr>
              <a:t>Доссо</a:t>
            </a:r>
            <a:r>
              <a:rPr kumimoji="1" lang="ru-RU" altLang="zh-CN" sz="600" dirty="0">
                <a:ea typeface="微软雅黑" pitchFamily="34" charset="-122"/>
              </a:rPr>
              <a:t>, Нигер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81623" y="4681701"/>
            <a:ext cx="167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600" dirty="0">
                <a:ea typeface="微软雅黑" pitchFamily="34" charset="-122"/>
              </a:rPr>
              <a:t>Проект по бурению 27 скважин и ремонта </a:t>
            </a:r>
            <a:r>
              <a:rPr kumimoji="1" lang="ru-RU" altLang="zh-TW" sz="600" dirty="0" smtClean="0">
                <a:ea typeface="微软雅黑" pitchFamily="34" charset="-122"/>
              </a:rPr>
              <a:t>52 </a:t>
            </a:r>
            <a:endParaRPr kumimoji="1" lang="en-US" altLang="zh-TW" sz="600" dirty="0" smtClean="0">
              <a:ea typeface="微软雅黑" pitchFamily="34" charset="-122"/>
            </a:endParaRPr>
          </a:p>
          <a:p>
            <a:r>
              <a:rPr kumimoji="1" lang="ru-RU" altLang="zh-TW" sz="600" dirty="0" smtClean="0">
                <a:ea typeface="微软雅黑" pitchFamily="34" charset="-122"/>
              </a:rPr>
              <a:t>скважин </a:t>
            </a:r>
            <a:r>
              <a:rPr kumimoji="1" lang="ru-RU" altLang="zh-TW" sz="600" dirty="0">
                <a:ea typeface="微软雅黑" pitchFamily="34" charset="-122"/>
              </a:rPr>
              <a:t>в Луге, </a:t>
            </a:r>
            <a:r>
              <a:rPr kumimoji="1" lang="ru-RU" altLang="zh-TW" sz="600" dirty="0" err="1">
                <a:ea typeface="微软雅黑" pitchFamily="34" charset="-122"/>
              </a:rPr>
              <a:t>Колда</a:t>
            </a:r>
            <a:r>
              <a:rPr kumimoji="1" lang="ru-RU" altLang="zh-TW" sz="600" dirty="0">
                <a:ea typeface="微软雅黑" pitchFamily="34" charset="-122"/>
              </a:rPr>
              <a:t> и </a:t>
            </a:r>
            <a:r>
              <a:rPr kumimoji="1" lang="ru-RU" altLang="zh-TW" sz="600" dirty="0" err="1">
                <a:ea typeface="微软雅黑" pitchFamily="34" charset="-122"/>
              </a:rPr>
              <a:t>Зигиншор</a:t>
            </a:r>
            <a:r>
              <a:rPr kumimoji="1" lang="ru-RU" altLang="zh-TW" sz="600" dirty="0">
                <a:ea typeface="微软雅黑" pitchFamily="34" charset="-122"/>
              </a:rPr>
              <a:t>, Сенегал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81125" y="1636341"/>
            <a:ext cx="1772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Проект по бурению 598 скважин в </a:t>
            </a:r>
            <a:r>
              <a:rPr kumimoji="1" lang="ru-RU" altLang="zh-CN" sz="600" dirty="0" smtClean="0">
                <a:ea typeface="微软雅黑" pitchFamily="34" charset="-122"/>
              </a:rPr>
              <a:t>Нигерии </a:t>
            </a:r>
            <a:r>
              <a:rPr kumimoji="1" lang="ru-RU" altLang="zh-CN" sz="600" dirty="0">
                <a:ea typeface="微软雅黑" pitchFamily="34" charset="-122"/>
              </a:rPr>
              <a:t>при поддержке </a:t>
            </a:r>
            <a:r>
              <a:rPr kumimoji="1" lang="ru-RU" altLang="zh-CN" sz="600" dirty="0" smtClean="0">
                <a:ea typeface="微软雅黑" pitchFamily="34" charset="-122"/>
              </a:rPr>
              <a:t>правительства </a:t>
            </a:r>
            <a:r>
              <a:rPr kumimoji="1" lang="ru-RU" altLang="zh-CN" sz="600" dirty="0">
                <a:ea typeface="微软雅黑" pitchFamily="34" charset="-122"/>
              </a:rPr>
              <a:t>Китая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65946" y="4681701"/>
            <a:ext cx="1792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Проект по бурению 200 скважин и </a:t>
            </a:r>
            <a:r>
              <a:rPr kumimoji="1" lang="ru-RU" altLang="zh-CN" sz="600" dirty="0" smtClean="0">
                <a:ea typeface="微软雅黑" pitchFamily="34" charset="-122"/>
              </a:rPr>
              <a:t>ремонта43 </a:t>
            </a:r>
            <a:r>
              <a:rPr kumimoji="1" lang="ru-RU" altLang="zh-CN" sz="600" dirty="0">
                <a:ea typeface="微软雅黑" pitchFamily="34" charset="-122"/>
              </a:rPr>
              <a:t>скважин в Нигере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26316" y="4653477"/>
            <a:ext cx="1520706" cy="2231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600" dirty="0">
                <a:ea typeface="微软雅黑" pitchFamily="34" charset="-122"/>
              </a:rPr>
              <a:t>Проект по бурению 50 скважин в Нигере</a:t>
            </a:r>
            <a:endParaRPr kumimoji="1" lang="zh-CN" altLang="en-US" sz="6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66" y="1338877"/>
            <a:ext cx="7501467" cy="387195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7949" y="900695"/>
            <a:ext cx="287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Очистка сточных вод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4165" y="1352869"/>
            <a:ext cx="2623634" cy="1023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ru-RU" altLang="zh-CN" sz="850" b="1" dirty="0">
                <a:ea typeface="微软雅黑" pitchFamily="34" charset="-122"/>
              </a:rPr>
              <a:t>Очистительная станция </a:t>
            </a:r>
            <a:r>
              <a:rPr kumimoji="1" lang="ru-RU" altLang="zh-CN" sz="850" b="1" dirty="0" err="1">
                <a:ea typeface="微软雅黑" pitchFamily="34" charset="-122"/>
              </a:rPr>
              <a:t>Амара</a:t>
            </a:r>
            <a:r>
              <a:rPr kumimoji="1" lang="ru-RU" altLang="zh-CN" sz="850" b="1" dirty="0">
                <a:ea typeface="微软雅黑" pitchFamily="34" charset="-122"/>
              </a:rPr>
              <a:t>( 3-ая фаза) в Ираке</a:t>
            </a:r>
            <a:endParaRPr kumimoji="1" lang="en-US" altLang="zh-CN" sz="850" dirty="0" smtClean="0">
              <a:ea typeface="微软雅黑" pitchFamily="34" charset="-122"/>
            </a:endParaRPr>
          </a:p>
          <a:p>
            <a:pPr algn="just">
              <a:lnSpc>
                <a:spcPct val="120000"/>
              </a:lnSpc>
            </a:pPr>
            <a:r>
              <a:rPr kumimoji="1" lang="ru-RU" altLang="zh-CN" sz="800" dirty="0">
                <a:ea typeface="微软雅黑" pitchFamily="34" charset="-122"/>
              </a:rPr>
              <a:t>Проект состоит из очистительной станции со способностью обработать 60 000 </a:t>
            </a:r>
            <a:r>
              <a:rPr kumimoji="1" lang="ru-RU" altLang="zh-CN" sz="800" dirty="0" err="1">
                <a:ea typeface="微软雅黑" pitchFamily="34" charset="-122"/>
              </a:rPr>
              <a:t>куб.м</a:t>
            </a:r>
            <a:r>
              <a:rPr kumimoji="1" lang="ru-RU" altLang="zh-CN" sz="800" dirty="0">
                <a:ea typeface="微软雅黑" pitchFamily="34" charset="-122"/>
              </a:rPr>
              <a:t> городской канализации, подъемно-насосной станции, 6.8 километровых армированных стекловолокном и </a:t>
            </a:r>
            <a:r>
              <a:rPr kumimoji="1" lang="ru-RU" altLang="zh-CN" sz="800" dirty="0" err="1">
                <a:ea typeface="微软雅黑" pitchFamily="34" charset="-122"/>
              </a:rPr>
              <a:t>непластифицированных</a:t>
            </a:r>
            <a:r>
              <a:rPr kumimoji="1" lang="ru-RU" altLang="zh-CN" sz="800" dirty="0">
                <a:ea typeface="微软雅黑" pitchFamily="34" charset="-122"/>
              </a:rPr>
              <a:t> поливинилхлоридом труб. </a:t>
            </a:r>
            <a:endParaRPr kumimoji="1" lang="zh-CN" altLang="en-US" sz="8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地国际ppt(无文字）-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9149488" cy="5778079"/>
          </a:xfrm>
          <a:prstGeom prst="rect">
            <a:avLst/>
          </a:prstGeom>
        </p:spPr>
      </p:pic>
      <p:pic>
        <p:nvPicPr>
          <p:cNvPr id="4" name="图片 3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73" y="0"/>
            <a:ext cx="907256" cy="571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000500" y="1497778"/>
            <a:ext cx="4559300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ru-RU" altLang="zh-CN" sz="900" b="1" dirty="0">
                <a:solidFill>
                  <a:schemeClr val="bg1"/>
                </a:solidFill>
                <a:ea typeface="微软雅黑" pitchFamily="34" charset="-122"/>
              </a:rPr>
              <a:t>Офисное здание административного штаба в </a:t>
            </a:r>
            <a:r>
              <a:rPr kumimoji="1" lang="ru-RU" altLang="zh-CN" sz="900" b="1" dirty="0" err="1">
                <a:solidFill>
                  <a:schemeClr val="bg1"/>
                </a:solidFill>
                <a:ea typeface="微软雅黑" pitchFamily="34" charset="-122"/>
              </a:rPr>
              <a:t>Пуент</a:t>
            </a:r>
            <a:r>
              <a:rPr kumimoji="1" lang="ru-RU" altLang="zh-CN" sz="900" b="1" dirty="0">
                <a:solidFill>
                  <a:schemeClr val="bg1"/>
                </a:solidFill>
                <a:ea typeface="微软雅黑" pitchFamily="34" charset="-122"/>
              </a:rPr>
              <a:t>-Нуар автономного порта в Конго</a:t>
            </a:r>
            <a:endParaRPr kumimoji="1" lang="en-US" altLang="zh-CN" sz="1000" dirty="0" smtClean="0">
              <a:solidFill>
                <a:schemeClr val="bg1"/>
              </a:solidFill>
              <a:ea typeface="微软雅黑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ru-RU" altLang="zh-CN" sz="800" dirty="0">
                <a:solidFill>
                  <a:schemeClr val="bg1"/>
                </a:solidFill>
                <a:ea typeface="微软雅黑" pitchFamily="34" charset="-122"/>
              </a:rPr>
              <a:t>Расположенный в </a:t>
            </a:r>
            <a:r>
              <a:rPr kumimoji="1" lang="ru-RU" altLang="zh-CN" sz="800" dirty="0" err="1">
                <a:solidFill>
                  <a:schemeClr val="bg1"/>
                </a:solidFill>
                <a:ea typeface="微软雅黑" pitchFamily="34" charset="-122"/>
              </a:rPr>
              <a:t>Пуэнт</a:t>
            </a:r>
            <a:r>
              <a:rPr kumimoji="1" lang="ru-RU" altLang="zh-CN" sz="800" dirty="0">
                <a:solidFill>
                  <a:schemeClr val="bg1"/>
                </a:solidFill>
                <a:ea typeface="微软雅黑" pitchFamily="34" charset="-122"/>
              </a:rPr>
              <a:t>-Нуар, портовом городе Конго вдоль Атлантического океана, проект охватывает земельный участок площадью 27,572.05 кв. м,  с площадью здания 16,734.7 кв. м. При общей высоте 64.70 м, здание имеет 16 наземных этажей, и 1 подземный этаж.</a:t>
            </a:r>
            <a:endParaRPr kumimoji="1" lang="zh-CN" altLang="en-US" sz="8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28721" y="854131"/>
            <a:ext cx="3534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Жилищное строительство</a:t>
            </a:r>
            <a:endParaRPr kumimoji="1" lang="zh-CN" altLang="en-US" sz="2000" b="1" dirty="0">
              <a:solidFill>
                <a:schemeClr val="bg1"/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17949" y="938795"/>
            <a:ext cx="369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Жилищное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683017" y="1955607"/>
            <a:ext cx="18111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600" dirty="0">
                <a:ea typeface="微软雅黑" pitchFamily="34" charset="-122"/>
              </a:rPr>
              <a:t>Председатель Китайской Народной </a:t>
            </a:r>
          </a:p>
          <a:p>
            <a:r>
              <a:rPr lang="ru-RU" altLang="zh-CN" sz="600" dirty="0">
                <a:ea typeface="微软雅黑" pitchFamily="34" charset="-122"/>
              </a:rPr>
              <a:t>Республики Си </a:t>
            </a:r>
            <a:r>
              <a:rPr lang="ru-RU" altLang="zh-CN" sz="600" dirty="0" err="1">
                <a:ea typeface="微软雅黑" pitchFamily="34" charset="-122"/>
              </a:rPr>
              <a:t>Цзиньпин</a:t>
            </a:r>
            <a:r>
              <a:rPr lang="ru-RU" altLang="zh-CN" sz="600" dirty="0">
                <a:ea typeface="微软雅黑" pitchFamily="34" charset="-122"/>
              </a:rPr>
              <a:t> присутствовал на </a:t>
            </a:r>
            <a:r>
              <a:rPr lang="ru-RU" altLang="zh-CN" sz="600" dirty="0" smtClean="0">
                <a:ea typeface="微软雅黑" pitchFamily="34" charset="-122"/>
              </a:rPr>
              <a:t>церемонии </a:t>
            </a:r>
            <a:r>
              <a:rPr lang="ru-RU" altLang="zh-CN" sz="600" dirty="0">
                <a:ea typeface="微软雅黑" pitchFamily="34" charset="-122"/>
              </a:rPr>
              <a:t>открытия библиотеки.</a:t>
            </a:r>
            <a:endParaRPr lang="zh-CN" altLang="en-US" sz="600" dirty="0"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651937" y="3681198"/>
            <a:ext cx="78461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600" dirty="0">
                <a:ea typeface="微软雅黑" pitchFamily="34" charset="-122"/>
              </a:rPr>
              <a:t>Зал библиотеки</a:t>
            </a:r>
            <a:endParaRPr lang="zh-CN" altLang="en-US" sz="600" dirty="0">
              <a:ea typeface="微软雅黑" pitchFamily="34" charset="-122"/>
            </a:endParaRPr>
          </a:p>
        </p:txBody>
      </p:sp>
      <p:pic>
        <p:nvPicPr>
          <p:cNvPr id="8" name="图片 7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49" y="1334940"/>
            <a:ext cx="5651500" cy="3815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8016" y="1327068"/>
            <a:ext cx="5625401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Библиотека Университета </a:t>
            </a:r>
            <a:r>
              <a:rPr kumimoji="1" lang="ru-RU" altLang="zh-CN" sz="900" b="1" dirty="0" err="1">
                <a:ea typeface="微软雅黑" pitchFamily="34" charset="-122"/>
              </a:rPr>
              <a:t>Мариен</a:t>
            </a:r>
            <a:r>
              <a:rPr kumimoji="1" lang="ru-RU" altLang="zh-CN" sz="900" b="1" dirty="0">
                <a:ea typeface="微软雅黑" pitchFamily="34" charset="-122"/>
              </a:rPr>
              <a:t> </a:t>
            </a:r>
            <a:r>
              <a:rPr kumimoji="1" lang="ru-RU" altLang="zh-CN" sz="900" b="1" dirty="0" err="1">
                <a:ea typeface="微软雅黑" pitchFamily="34" charset="-122"/>
              </a:rPr>
              <a:t>Нгуабив</a:t>
            </a:r>
            <a:r>
              <a:rPr kumimoji="1" lang="ru-RU" altLang="zh-CN" sz="900" b="1" dirty="0">
                <a:ea typeface="微软雅黑" pitchFamily="34" charset="-122"/>
              </a:rPr>
              <a:t> </a:t>
            </a:r>
            <a:r>
              <a:rPr kumimoji="1" lang="ru-RU" altLang="zh-CN" sz="900" b="1" dirty="0" smtClean="0">
                <a:ea typeface="微软雅黑" pitchFamily="34" charset="-122"/>
              </a:rPr>
              <a:t>Конго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kumimoji="1" lang="ru-RU" altLang="zh-CN" sz="800" dirty="0">
                <a:ea typeface="微软雅黑" pitchFamily="34" charset="-122"/>
              </a:rPr>
              <a:t>Данный проект, расположенный в Браззавиле, столице Конго, поддержан правительством Китая. Строительство библиотеки, состоящее из кабинета сбора и редактирования, зоны для чтения, выставочного зала, лекционного зала и дополнительных комнат с общей площадью здания 6,042 кв. м, завершено и введено в эксплуатацию в 2011 году. </a:t>
            </a:r>
            <a:endParaRPr kumimoji="1" lang="zh-CN" altLang="en-US" sz="800" dirty="0"/>
          </a:p>
        </p:txBody>
      </p:sp>
      <p:pic>
        <p:nvPicPr>
          <p:cNvPr id="9" name="图片 8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38" y="2320437"/>
            <a:ext cx="1805515" cy="1279499"/>
          </a:xfrm>
          <a:prstGeom prst="rect">
            <a:avLst/>
          </a:prstGeom>
        </p:spPr>
      </p:pic>
      <p:pic>
        <p:nvPicPr>
          <p:cNvPr id="10" name="图片 9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37" y="3865864"/>
            <a:ext cx="1805515" cy="12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7949" y="701607"/>
            <a:ext cx="3230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Жилищное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图片 3" descr="2D911CBC-B360-41AB-A10B-29D0701B3B7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"/>
          <a:stretch/>
        </p:blipFill>
        <p:spPr>
          <a:xfrm>
            <a:off x="988786" y="2006600"/>
            <a:ext cx="7493000" cy="315811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29591" y="1056543"/>
            <a:ext cx="7573363" cy="843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Проект Медицинской Школы в </a:t>
            </a:r>
            <a:r>
              <a:rPr kumimoji="1" lang="ru-RU" altLang="zh-CN" sz="900" b="1" dirty="0" err="1" smtClean="0">
                <a:ea typeface="微软雅黑" pitchFamily="34" charset="-122"/>
              </a:rPr>
              <a:t>Мавританиию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ru-RU" altLang="zh-CN" sz="800" dirty="0">
                <a:ea typeface="微软雅黑" pitchFamily="34" charset="-122"/>
              </a:rPr>
              <a:t>Проект с общей площадью здания в 8,952 кв. м является современной медицинской школой, которая включает в себя такие направления как медицинское, педагогическое и научно-исследовательское. Здание медицинской школы состоит из учебно-лабораторного корпуса, административного здания, помещения по уходу за животными, лаборатории патогенной биологии, лекционной аудитории, столовой, квартиры для учителей и т.д. Проект был сдан в эксплуатацию в 2013 году</a:t>
            </a:r>
            <a:r>
              <a:rPr kumimoji="1" lang="ru-RU" altLang="zh-CN" sz="800" dirty="0" smtClean="0">
                <a:ea typeface="微软雅黑" pitchFamily="34" charset="-122"/>
              </a:rPr>
              <a:t>.</a:t>
            </a:r>
            <a:endParaRPr kumimoji="1" lang="zh-CN" altLang="en-US" sz="8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777497" y="938795"/>
            <a:ext cx="3505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Жилищное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图片 4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35" y="1373414"/>
            <a:ext cx="5428904" cy="2091871"/>
          </a:xfrm>
          <a:prstGeom prst="rect">
            <a:avLst/>
          </a:prstGeom>
        </p:spPr>
      </p:pic>
      <p:pic>
        <p:nvPicPr>
          <p:cNvPr id="6" name="图片 5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35" y="3657006"/>
            <a:ext cx="2725665" cy="1511893"/>
          </a:xfrm>
          <a:prstGeom prst="rect">
            <a:avLst/>
          </a:prstGeom>
        </p:spPr>
      </p:pic>
      <p:pic>
        <p:nvPicPr>
          <p:cNvPr id="7" name="图片 6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99" y="3657006"/>
            <a:ext cx="2674339" cy="151189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07460" y="1568618"/>
            <a:ext cx="2451138" cy="76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Проект по строительству городского административного административного здания </a:t>
            </a:r>
            <a:r>
              <a:rPr kumimoji="1" lang="ru-RU" altLang="zh-CN" sz="900" b="1" dirty="0" err="1">
                <a:ea typeface="微软雅黑" pitchFamily="34" charset="-122"/>
              </a:rPr>
              <a:t>Киндамба</a:t>
            </a:r>
            <a:r>
              <a:rPr kumimoji="1" lang="ru-RU" altLang="zh-CN" sz="900" b="1" dirty="0">
                <a:ea typeface="微软雅黑" pitchFamily="34" charset="-122"/>
              </a:rPr>
              <a:t> в </a:t>
            </a:r>
            <a:r>
              <a:rPr kumimoji="1" lang="ru-RU" altLang="zh-CN" sz="900" b="1" dirty="0" smtClean="0">
                <a:ea typeface="微软雅黑" pitchFamily="34" charset="-122"/>
              </a:rPr>
              <a:t>Конго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ru-RU" altLang="zh-CN" sz="800" dirty="0">
                <a:ea typeface="微软雅黑" pitchFamily="34" charset="-122"/>
              </a:rPr>
              <a:t>Проект был сдан в эксплуатацию в 2013 году</a:t>
            </a:r>
            <a:r>
              <a:rPr kumimoji="1" lang="ru-RU" altLang="zh-CN" sz="800" dirty="0" smtClean="0">
                <a:ea typeface="微软雅黑" pitchFamily="34" charset="-122"/>
              </a:rPr>
              <a:t>.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7460" y="3760861"/>
            <a:ext cx="2268350" cy="1011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Комплексный проект по строительству больницы в </a:t>
            </a:r>
            <a:r>
              <a:rPr kumimoji="1" lang="ru-RU" altLang="zh-CN" sz="900" b="1" dirty="0" err="1" smtClean="0">
                <a:ea typeface="微软雅黑" pitchFamily="34" charset="-122"/>
              </a:rPr>
              <a:t>Гане</a:t>
            </a:r>
            <a:r>
              <a:rPr kumimoji="1" lang="ru-RU" altLang="zh-CN" sz="800" dirty="0" err="1">
                <a:ea typeface="微软雅黑" pitchFamily="34" charset="-122"/>
              </a:rPr>
              <a:t>С</a:t>
            </a:r>
            <a:r>
              <a:rPr kumimoji="1" lang="ru-RU" altLang="zh-CN" sz="800" dirty="0">
                <a:ea typeface="微软雅黑" pitchFamily="34" charset="-122"/>
              </a:rPr>
              <a:t> </a:t>
            </a:r>
            <a:endParaRPr kumimoji="1" lang="en-US" altLang="zh-CN" sz="800" dirty="0" smtClean="0"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kumimoji="1" lang="ru-RU" altLang="zh-CN" sz="800" dirty="0" smtClean="0">
                <a:ea typeface="微软雅黑" pitchFamily="34" charset="-122"/>
              </a:rPr>
              <a:t>площадью </a:t>
            </a:r>
            <a:r>
              <a:rPr kumimoji="1" lang="ru-RU" altLang="zh-CN" sz="800" dirty="0">
                <a:ea typeface="微软雅黑" pitchFamily="34" charset="-122"/>
              </a:rPr>
              <a:t>23,937 кв. м и общей площадью застройки 7,622.54 кв. м, проект располагается в городе Аккра, он был завершен в сентябре 2010 года.</a:t>
            </a:r>
            <a:endParaRPr kumimoji="1" lang="zh-CN" altLang="en-US" sz="800" dirty="0"/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7949" y="938795"/>
            <a:ext cx="3943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Жилищное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图片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445601"/>
            <a:ext cx="2191583" cy="1196059"/>
          </a:xfrm>
          <a:prstGeom prst="rect">
            <a:avLst/>
          </a:prstGeom>
        </p:spPr>
      </p:pic>
      <p:pic>
        <p:nvPicPr>
          <p:cNvPr id="5" name="图片 4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75" y="1445601"/>
            <a:ext cx="3029090" cy="1208758"/>
          </a:xfrm>
          <a:prstGeom prst="rect">
            <a:avLst/>
          </a:prstGeom>
        </p:spPr>
      </p:pic>
      <p:pic>
        <p:nvPicPr>
          <p:cNvPr id="7" name="图片 6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80" y="1445600"/>
            <a:ext cx="2209380" cy="1212993"/>
          </a:xfrm>
          <a:prstGeom prst="rect">
            <a:avLst/>
          </a:prstGeom>
        </p:spPr>
      </p:pic>
      <p:pic>
        <p:nvPicPr>
          <p:cNvPr id="8" name="图片 7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2980330"/>
            <a:ext cx="3733534" cy="2057400"/>
          </a:xfrm>
          <a:prstGeom prst="rect">
            <a:avLst/>
          </a:prstGeom>
        </p:spPr>
      </p:pic>
      <p:pic>
        <p:nvPicPr>
          <p:cNvPr id="9" name="图片 8" descr="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69" y="2980331"/>
            <a:ext cx="3745339" cy="205740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2181" y="2658594"/>
            <a:ext cx="30571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800" dirty="0">
                <a:ea typeface="微软雅黑" pitchFamily="34" charset="-122"/>
              </a:rPr>
              <a:t>Проект по ремонту больницы "Свобода" в Чаде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03837" y="5037730"/>
            <a:ext cx="2417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800" dirty="0">
                <a:ea typeface="微软雅黑" pitchFamily="34" charset="-122"/>
              </a:rPr>
              <a:t>Проект Больницы Дружбы в Мавритании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660216" y="5037730"/>
            <a:ext cx="2417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bg-BG" altLang="zh-CN" sz="800" dirty="0">
                <a:ea typeface="微软雅黑" pitchFamily="34" charset="-122"/>
              </a:rPr>
              <a:t>Проект здания банка BGFI в Конго</a:t>
            </a:r>
            <a:endParaRPr kumimoji="1" lang="zh-CN" altLang="en-US" sz="8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7948" y="938795"/>
            <a:ext cx="4423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Дорожно-мостовое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图片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92" y="1564054"/>
            <a:ext cx="1515867" cy="1003461"/>
          </a:xfrm>
          <a:prstGeom prst="rect">
            <a:avLst/>
          </a:prstGeom>
        </p:spPr>
      </p:pic>
      <p:pic>
        <p:nvPicPr>
          <p:cNvPr id="5" name="图片 4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30" y="1560100"/>
            <a:ext cx="1390516" cy="1007415"/>
          </a:xfrm>
          <a:prstGeom prst="rect">
            <a:avLst/>
          </a:prstGeom>
        </p:spPr>
      </p:pic>
      <p:pic>
        <p:nvPicPr>
          <p:cNvPr id="6" name="图片 5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666" y="1564054"/>
            <a:ext cx="1394883" cy="1003462"/>
          </a:xfrm>
          <a:prstGeom prst="rect">
            <a:avLst/>
          </a:prstGeom>
        </p:spPr>
      </p:pic>
      <p:pic>
        <p:nvPicPr>
          <p:cNvPr id="7" name="图片 6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24" y="2659700"/>
            <a:ext cx="7463226" cy="252198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8944" y="1446032"/>
            <a:ext cx="3236778" cy="993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Дорожная развязка </a:t>
            </a:r>
            <a:r>
              <a:rPr kumimoji="1" lang="ru-RU" altLang="zh-CN" sz="900" b="1" dirty="0" err="1">
                <a:ea typeface="微软雅黑" pitchFamily="34" charset="-122"/>
              </a:rPr>
              <a:t>Малиберо</a:t>
            </a:r>
            <a:r>
              <a:rPr kumimoji="1" lang="ru-RU" altLang="zh-CN" sz="900" b="1" dirty="0">
                <a:ea typeface="微软雅黑" pitchFamily="34" charset="-122"/>
              </a:rPr>
              <a:t> в Ниамее, </a:t>
            </a:r>
            <a:r>
              <a:rPr kumimoji="1" lang="ru-RU" altLang="zh-CN" sz="900" b="1" dirty="0" smtClean="0">
                <a:ea typeface="微软雅黑" pitchFamily="34" charset="-122"/>
              </a:rPr>
              <a:t>Нигер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kumimoji="1" lang="ru-RU" altLang="zh-CN" sz="800" dirty="0">
                <a:ea typeface="微软雅黑" pitchFamily="34" charset="-122"/>
              </a:rPr>
              <a:t>Данная дорожная развязка, расположенная в Ниамее, является первой развязкой в Нигере, которая введена в эксплуатацию в 2013 году. </a:t>
            </a:r>
            <a:endParaRPr kumimoji="1" lang="ru-RU" altLang="zh-CN" sz="800" dirty="0" smtClean="0"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r>
              <a:rPr kumimoji="1" lang="ru-RU" altLang="zh-CN" sz="800" dirty="0" smtClean="0">
                <a:ea typeface="微软雅黑" pitchFamily="34" charset="-122"/>
              </a:rPr>
              <a:t>(см. картину справа: Президент Нигера и Посол КНР в Нигере участвуют в церемонии пере-резания ленточки проекта).</a:t>
            </a:r>
            <a:endParaRPr kumimoji="1" lang="ru-RU" altLang="zh-CN" sz="8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101850" y="2762828"/>
            <a:ext cx="536575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1" lang="ru-RU" altLang="zh-CN" sz="1200" dirty="0">
                <a:ea typeface="微软雅黑" pitchFamily="34" charset="-122"/>
                <a:cs typeface="Microsoft YaHei"/>
              </a:rPr>
              <a:t>В каждой стране люди по всему миру имеют свои мечты о будущем; мы прилагаем все усилия, чтобы укрепить ваше и наше будущее.</a:t>
            </a:r>
            <a:endParaRPr kumimoji="1" lang="zh-CN" altLang="en-US" sz="1200" dirty="0">
              <a:ea typeface="微软雅黑" pitchFamily="34" charset="-122"/>
              <a:cs typeface="Microsoft YaHei"/>
            </a:endParaRPr>
          </a:p>
        </p:txBody>
      </p:sp>
      <p:pic>
        <p:nvPicPr>
          <p:cNvPr id="3" name="图片 2" descr="未标题-1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67" y="1656480"/>
            <a:ext cx="3860800" cy="99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地国际ppt(无文字）-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" y="0"/>
            <a:ext cx="9139719" cy="5715000"/>
          </a:xfrm>
          <a:prstGeom prst="rect">
            <a:avLst/>
          </a:prstGeom>
        </p:spPr>
      </p:pic>
      <p:pic>
        <p:nvPicPr>
          <p:cNvPr id="3" name="图片 2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3" y="9071"/>
            <a:ext cx="907256" cy="571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8944" y="1595881"/>
            <a:ext cx="2912223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Дорожная развязка в Кеннеди, </a:t>
            </a:r>
            <a:r>
              <a:rPr kumimoji="1" lang="ru-RU" altLang="zh-CN" sz="900" b="1" dirty="0" smtClean="0">
                <a:ea typeface="微软雅黑" pitchFamily="34" charset="-122"/>
              </a:rPr>
              <a:t>Нигер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ru-RU" altLang="zh-CN" sz="800" dirty="0">
                <a:ea typeface="微软雅黑" pitchFamily="34" charset="-122"/>
              </a:rPr>
              <a:t>Проект расположен в центре </a:t>
            </a:r>
            <a:r>
              <a:rPr kumimoji="1" lang="ru-RU" altLang="zh-CN" sz="800" dirty="0" err="1">
                <a:ea typeface="微软雅黑" pitchFamily="34" charset="-122"/>
              </a:rPr>
              <a:t>г.Ниамея</a:t>
            </a:r>
            <a:r>
              <a:rPr kumimoji="1" lang="ru-RU" altLang="zh-CN" sz="800" dirty="0">
                <a:ea typeface="微软雅黑" pitchFamily="34" charset="-122"/>
              </a:rPr>
              <a:t>, столицы Нигера,  рядом с Министерством энергетики.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7949" y="887995"/>
            <a:ext cx="42678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Дорожно-мостовое </a:t>
            </a:r>
            <a:endParaRPr kumimoji="1" lang="en-US" altLang="zh-TW" sz="20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微软雅黑" pitchFamily="34" charset="-122"/>
            </a:endParaRPr>
          </a:p>
          <a:p>
            <a:r>
              <a:rPr kumimoji="1" lang="ru-RU" altLang="zh-TW" sz="2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25082" y="3499100"/>
            <a:ext cx="1783030" cy="1331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1  </a:t>
            </a:r>
            <a:r>
              <a:rPr kumimoji="1" lang="ru-RU" altLang="zh-CN" sz="600" dirty="0" smtClean="0">
                <a:ea typeface="微软雅黑" pitchFamily="34" charset="-122"/>
              </a:rPr>
              <a:t>Проект </a:t>
            </a:r>
            <a:r>
              <a:rPr kumimoji="1" lang="ru-RU" altLang="zh-CN" sz="600" dirty="0">
                <a:ea typeface="微软雅黑" pitchFamily="34" charset="-122"/>
              </a:rPr>
              <a:t>по строительству городской дороги </a:t>
            </a:r>
            <a:r>
              <a:rPr kumimoji="1" lang="ru-RU" altLang="zh-CN" sz="600" dirty="0" smtClean="0">
                <a:ea typeface="微软雅黑" pitchFamily="34" charset="-122"/>
              </a:rPr>
              <a:t>во 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    </a:t>
            </a:r>
            <a:r>
              <a:rPr kumimoji="1" lang="ru-RU" altLang="zh-CN" sz="600" dirty="0" smtClean="0">
                <a:ea typeface="微软雅黑" pitchFamily="34" charset="-122"/>
              </a:rPr>
              <a:t>Вьентьяне,  Лаос.</a:t>
            </a:r>
            <a:endParaRPr kumimoji="1" lang="zh-CN" altLang="en-US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2  </a:t>
            </a:r>
            <a:r>
              <a:rPr kumimoji="1" lang="ru-RU" altLang="zh-CN" sz="600" dirty="0" smtClean="0">
                <a:ea typeface="微软雅黑" pitchFamily="34" charset="-122"/>
              </a:rPr>
              <a:t>Проекты по строительству городских дорог в 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    </a:t>
            </a:r>
            <a:r>
              <a:rPr kumimoji="1" lang="ru-RU" altLang="zh-CN" sz="600" dirty="0" smtClean="0">
                <a:ea typeface="微软雅黑" pitchFamily="34" charset="-122"/>
              </a:rPr>
              <a:t>небольших городах Лаоса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3  </a:t>
            </a:r>
            <a:r>
              <a:rPr kumimoji="1" lang="ru-RU" altLang="zh-CN" sz="600" dirty="0" smtClean="0">
                <a:ea typeface="微软雅黑" pitchFamily="34" charset="-122"/>
              </a:rPr>
              <a:t>Проект </a:t>
            </a:r>
            <a:r>
              <a:rPr kumimoji="1" lang="ru-RU" altLang="zh-CN" sz="600" dirty="0">
                <a:ea typeface="微软雅黑" pitchFamily="34" charset="-122"/>
              </a:rPr>
              <a:t>по строительству сельской дороги в 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    </a:t>
            </a:r>
            <a:r>
              <a:rPr kumimoji="1" lang="ru-RU" altLang="zh-CN" sz="600" dirty="0" err="1" smtClean="0">
                <a:ea typeface="微软雅黑" pitchFamily="34" charset="-122"/>
              </a:rPr>
              <a:t>Муанг</a:t>
            </a:r>
            <a:r>
              <a:rPr kumimoji="1" lang="ru-RU" altLang="zh-CN" sz="600" dirty="0" smtClean="0">
                <a:ea typeface="微软雅黑" pitchFamily="34" charset="-122"/>
              </a:rPr>
              <a:t> </a:t>
            </a:r>
            <a:r>
              <a:rPr kumimoji="1" lang="ru-RU" altLang="zh-CN" sz="600" dirty="0" err="1">
                <a:ea typeface="微软雅黑" pitchFamily="34" charset="-122"/>
              </a:rPr>
              <a:t>Ксай</a:t>
            </a:r>
            <a:r>
              <a:rPr kumimoji="1" lang="ru-RU" altLang="zh-CN" sz="600" dirty="0">
                <a:ea typeface="微软雅黑" pitchFamily="34" charset="-122"/>
              </a:rPr>
              <a:t>, </a:t>
            </a:r>
            <a:r>
              <a:rPr kumimoji="1" lang="ru-RU" altLang="zh-CN" sz="600" dirty="0" err="1" smtClean="0">
                <a:ea typeface="微软雅黑" pitchFamily="34" charset="-122"/>
              </a:rPr>
              <a:t>Лаосю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4  </a:t>
            </a:r>
            <a:r>
              <a:rPr kumimoji="1" lang="ru-RU" altLang="zh-CN" sz="600" dirty="0" smtClean="0">
                <a:ea typeface="微软雅黑" pitchFamily="34" charset="-122"/>
              </a:rPr>
              <a:t>Проект </a:t>
            </a:r>
            <a:r>
              <a:rPr kumimoji="1" lang="ru-RU" altLang="zh-CN" sz="600" dirty="0">
                <a:ea typeface="微软雅黑" pitchFamily="34" charset="-122"/>
              </a:rPr>
              <a:t>по строительству накопителя в </a:t>
            </a:r>
            <a:r>
              <a:rPr kumimoji="1" lang="ru-RU" altLang="zh-CN" sz="600" dirty="0" smtClean="0">
                <a:ea typeface="微软雅黑" pitchFamily="34" charset="-122"/>
              </a:rPr>
              <a:t>Габоне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5  </a:t>
            </a:r>
            <a:r>
              <a:rPr kumimoji="1" lang="ru-RU" altLang="zh-CN" sz="600" dirty="0" smtClean="0">
                <a:ea typeface="微软雅黑" pitchFamily="34" charset="-122"/>
              </a:rPr>
              <a:t>Проект </a:t>
            </a:r>
            <a:r>
              <a:rPr kumimoji="1" lang="ru-RU" altLang="zh-CN" sz="600" dirty="0">
                <a:ea typeface="微软雅黑" pitchFamily="34" charset="-122"/>
              </a:rPr>
              <a:t>по строительству городской дороги в 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600" dirty="0" smtClean="0">
                <a:ea typeface="微软雅黑" pitchFamily="34" charset="-122"/>
              </a:rPr>
              <a:t>    </a:t>
            </a:r>
            <a:r>
              <a:rPr kumimoji="1" lang="ru-RU" altLang="zh-CN" sz="600" dirty="0" err="1" smtClean="0">
                <a:ea typeface="微软雅黑" pitchFamily="34" charset="-122"/>
              </a:rPr>
              <a:t>Бонговиле</a:t>
            </a:r>
            <a:r>
              <a:rPr kumimoji="1" lang="ru-RU" altLang="zh-CN" sz="600" dirty="0">
                <a:ea typeface="微软雅黑" pitchFamily="34" charset="-122"/>
              </a:rPr>
              <a:t>, Габон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pic>
        <p:nvPicPr>
          <p:cNvPr id="4" name="图片 3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02" y="1397000"/>
            <a:ext cx="2368441" cy="1805214"/>
          </a:xfrm>
          <a:prstGeom prst="rect">
            <a:avLst/>
          </a:prstGeom>
        </p:spPr>
      </p:pic>
      <p:pic>
        <p:nvPicPr>
          <p:cNvPr id="5" name="图片 4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993" y="1397000"/>
            <a:ext cx="2406650" cy="1806773"/>
          </a:xfrm>
          <a:prstGeom prst="rect">
            <a:avLst/>
          </a:prstGeom>
        </p:spPr>
      </p:pic>
      <p:pic>
        <p:nvPicPr>
          <p:cNvPr id="6" name="图片 5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010" y="1397000"/>
            <a:ext cx="2567575" cy="1805214"/>
          </a:xfrm>
          <a:prstGeom prst="rect">
            <a:avLst/>
          </a:prstGeom>
        </p:spPr>
      </p:pic>
      <p:pic>
        <p:nvPicPr>
          <p:cNvPr id="7" name="图片 6" descr="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423" y="3246108"/>
            <a:ext cx="2728097" cy="1758428"/>
          </a:xfrm>
          <a:prstGeom prst="rect">
            <a:avLst/>
          </a:prstGeom>
        </p:spPr>
      </p:pic>
      <p:pic>
        <p:nvPicPr>
          <p:cNvPr id="8" name="图片 7" descr="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93" y="3246108"/>
            <a:ext cx="2647392" cy="17746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7948" y="938795"/>
            <a:ext cx="4535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Дорожно-мостовое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地国际ppt(无文字）-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8" y="0"/>
            <a:ext cx="9149488" cy="5715000"/>
          </a:xfrm>
          <a:prstGeom prst="rect">
            <a:avLst/>
          </a:prstGeom>
        </p:spPr>
      </p:pic>
      <p:pic>
        <p:nvPicPr>
          <p:cNvPr id="3" name="图片 2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9" y="0"/>
            <a:ext cx="907256" cy="5715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17948" y="938795"/>
            <a:ext cx="5947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bg1"/>
                </a:solidFill>
                <a:latin typeface="+mj-lt"/>
                <a:ea typeface="微软雅黑" pitchFamily="34" charset="-122"/>
              </a:rPr>
              <a:t>Проекты по орошению и охране водных ресурсов</a:t>
            </a:r>
            <a:endParaRPr kumimoji="1" lang="zh-CN" alt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5535" y="1336316"/>
            <a:ext cx="6726798" cy="28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900" dirty="0">
                <a:solidFill>
                  <a:srgbClr val="FFFFFF"/>
                </a:solidFill>
                <a:ea typeface="微软雅黑" pitchFamily="34" charset="-122"/>
              </a:rPr>
              <a:t>При нашем содействии </a:t>
            </a:r>
            <a:r>
              <a:rPr kumimoji="1" lang="ru-RU" altLang="zh-CN" sz="900" dirty="0" err="1">
                <a:solidFill>
                  <a:srgbClr val="FFFFFF"/>
                </a:solidFill>
                <a:ea typeface="微软雅黑" pitchFamily="34" charset="-122"/>
              </a:rPr>
              <a:t>заказщикам</a:t>
            </a:r>
            <a:r>
              <a:rPr kumimoji="1" lang="ru-RU" altLang="zh-CN" sz="900" dirty="0">
                <a:solidFill>
                  <a:srgbClr val="FFFFFF"/>
                </a:solidFill>
                <a:ea typeface="微软雅黑" pitchFamily="34" charset="-122"/>
              </a:rPr>
              <a:t> было завершено  </a:t>
            </a:r>
            <a:r>
              <a:rPr kumimoji="1" lang="ru-RU" altLang="zh-CN" sz="900" dirty="0" err="1">
                <a:solidFill>
                  <a:srgbClr val="FFFFFF"/>
                </a:solidFill>
                <a:ea typeface="微软雅黑" pitchFamily="34" charset="-122"/>
              </a:rPr>
              <a:t>полеводческо</a:t>
            </a:r>
            <a:r>
              <a:rPr kumimoji="1" lang="ru-RU" altLang="zh-CN" sz="900" dirty="0">
                <a:solidFill>
                  <a:srgbClr val="FFFFFF"/>
                </a:solidFill>
                <a:ea typeface="微软雅黑" pitchFamily="34" charset="-122"/>
              </a:rPr>
              <a:t>-ирригационное строительство площадью 51 000 гектаров. </a:t>
            </a:r>
            <a:endParaRPr kumimoji="1" lang="zh-CN" altLang="en-US" sz="900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52469" y="1878183"/>
            <a:ext cx="4533931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Проект по устройству фермерского хозяйства площадью 1700 гектаров в низовой стороне плотины </a:t>
            </a:r>
            <a:r>
              <a:rPr kumimoji="1" lang="ru-RU" altLang="zh-CN" sz="900" b="1" dirty="0" err="1">
                <a:ea typeface="微软雅黑" pitchFamily="34" charset="-122"/>
              </a:rPr>
              <a:t>Кандажи</a:t>
            </a:r>
            <a:r>
              <a:rPr kumimoji="1" lang="ru-RU" altLang="zh-CN" sz="900" b="1" dirty="0">
                <a:ea typeface="微软雅黑" pitchFamily="34" charset="-122"/>
              </a:rPr>
              <a:t> дамбы, Нигер.</a:t>
            </a:r>
            <a:endParaRPr kumimoji="1" lang="zh-CN" altLang="en-US" sz="900" b="1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7949" y="938795"/>
            <a:ext cx="5848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Проекты по орошению и охране водных ресурсов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图片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630" y="1669406"/>
            <a:ext cx="2271378" cy="3092790"/>
          </a:xfrm>
          <a:prstGeom prst="rect">
            <a:avLst/>
          </a:prstGeom>
        </p:spPr>
      </p:pic>
      <p:pic>
        <p:nvPicPr>
          <p:cNvPr id="5" name="图片 4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43" y="1669406"/>
            <a:ext cx="5785157" cy="309255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26358" y="4762196"/>
            <a:ext cx="236664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800" dirty="0">
                <a:ea typeface="微软雅黑" pitchFamily="34" charset="-122"/>
              </a:rPr>
              <a:t>Вода подается по трубам главного канала </a:t>
            </a:r>
            <a:r>
              <a:rPr kumimoji="1" lang="ru-RU" altLang="zh-CN" sz="800" dirty="0" smtClean="0">
                <a:ea typeface="微软雅黑" pitchFamily="34" charset="-122"/>
              </a:rPr>
              <a:t>CPK </a:t>
            </a:r>
            <a:r>
              <a:rPr kumimoji="1" lang="ru-RU" altLang="zh-CN" sz="800" dirty="0">
                <a:ea typeface="微软雅黑" pitchFamily="34" charset="-122"/>
              </a:rPr>
              <a:t>для орошения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71839" y="4762196"/>
            <a:ext cx="5801603" cy="26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800" dirty="0">
                <a:ea typeface="微软雅黑" pitchFamily="34" charset="-122"/>
              </a:rPr>
              <a:t>Выравниватели выравнивают фермерские земли площадью 1,200 гектаров</a:t>
            </a:r>
            <a:endParaRPr kumimoji="1" lang="zh-CN" altLang="en-US" sz="8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17949" y="938795"/>
            <a:ext cx="6553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Проекты по орошению и охране водных ресурсов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图片 3" descr="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0" y="1624027"/>
            <a:ext cx="3936273" cy="2952205"/>
          </a:xfrm>
          <a:prstGeom prst="rect">
            <a:avLst/>
          </a:prstGeom>
        </p:spPr>
      </p:pic>
      <p:pic>
        <p:nvPicPr>
          <p:cNvPr id="5" name="图片 4" descr="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552" y="1624027"/>
            <a:ext cx="4052448" cy="295220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2579" y="4570106"/>
            <a:ext cx="4461570" cy="26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800" dirty="0">
                <a:ea typeface="微软雅黑" pitchFamily="34" charset="-122"/>
              </a:rPr>
              <a:t>Проект по устройству сельскохозяйственного района в </a:t>
            </a:r>
            <a:r>
              <a:rPr kumimoji="1" lang="ru-RU" altLang="zh-CN" sz="800" dirty="0" err="1">
                <a:ea typeface="微软雅黑" pitchFamily="34" charset="-122"/>
              </a:rPr>
              <a:t>Бакеле</a:t>
            </a:r>
            <a:r>
              <a:rPr kumimoji="1" lang="ru-RU" altLang="zh-CN" sz="800" dirty="0">
                <a:ea typeface="微软雅黑" pitchFamily="34" charset="-122"/>
              </a:rPr>
              <a:t>, Сенегал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89142" y="4570106"/>
            <a:ext cx="4253636" cy="266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TW" sz="800" dirty="0">
                <a:ea typeface="微软雅黑" pitchFamily="34" charset="-122"/>
              </a:rPr>
              <a:t>Проект по устройству сельскохозяйственного района в </a:t>
            </a:r>
            <a:r>
              <a:rPr kumimoji="1" lang="ru-RU" altLang="zh-TW" sz="800" dirty="0" err="1">
                <a:ea typeface="微软雅黑" pitchFamily="34" charset="-122"/>
              </a:rPr>
              <a:t>Амади</a:t>
            </a:r>
            <a:r>
              <a:rPr kumimoji="1" lang="ru-RU" altLang="zh-TW" sz="800" dirty="0">
                <a:ea typeface="微软雅黑" pitchFamily="34" charset="-122"/>
              </a:rPr>
              <a:t> </a:t>
            </a:r>
            <a:r>
              <a:rPr kumimoji="1" lang="ru-RU" altLang="zh-TW" sz="800" dirty="0" err="1">
                <a:ea typeface="微软雅黑" pitchFamily="34" charset="-122"/>
              </a:rPr>
              <a:t>Унаре</a:t>
            </a:r>
            <a:r>
              <a:rPr kumimoji="1" lang="ru-RU" altLang="zh-TW" sz="800" dirty="0">
                <a:ea typeface="微软雅黑" pitchFamily="34" charset="-122"/>
              </a:rPr>
              <a:t> и </a:t>
            </a:r>
            <a:r>
              <a:rPr kumimoji="1" lang="ru-RU" altLang="zh-TW" sz="800" dirty="0" err="1">
                <a:ea typeface="微软雅黑" pitchFamily="34" charset="-122"/>
              </a:rPr>
              <a:t>Оркадиере</a:t>
            </a:r>
            <a:r>
              <a:rPr kumimoji="1" lang="ru-RU" altLang="zh-TW" sz="800" dirty="0">
                <a:ea typeface="微软雅黑" pitchFamily="34" charset="-122"/>
              </a:rPr>
              <a:t>, Сенегал.</a:t>
            </a:r>
            <a:endParaRPr kumimoji="1" lang="zh-CN" altLang="en-US" sz="8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1" y="1692137"/>
            <a:ext cx="1849966" cy="3025913"/>
          </a:xfrm>
          <a:prstGeom prst="rect">
            <a:avLst/>
          </a:prstGeom>
        </p:spPr>
      </p:pic>
      <p:pic>
        <p:nvPicPr>
          <p:cNvPr id="4" name="图片 3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869" y="1692137"/>
            <a:ext cx="1845731" cy="3026140"/>
          </a:xfrm>
          <a:prstGeom prst="rect">
            <a:avLst/>
          </a:prstGeom>
        </p:spPr>
      </p:pic>
      <p:pic>
        <p:nvPicPr>
          <p:cNvPr id="5" name="图片 4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889" y="1691910"/>
            <a:ext cx="1841378" cy="3026140"/>
          </a:xfrm>
          <a:prstGeom prst="rect">
            <a:avLst/>
          </a:prstGeom>
        </p:spPr>
      </p:pic>
      <p:pic>
        <p:nvPicPr>
          <p:cNvPr id="6" name="图片 5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21" y="1692137"/>
            <a:ext cx="1819994" cy="301904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60285" y="938795"/>
            <a:ext cx="287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Деловые инвестиции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35051" y="1659572"/>
            <a:ext cx="1869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solidFill>
                  <a:schemeClr val="bg1"/>
                </a:solidFill>
                <a:ea typeface="微软雅黑" pitchFamily="34" charset="-122"/>
              </a:rPr>
              <a:t>Парк по выращиванию и переработке пальмового </a:t>
            </a:r>
            <a:r>
              <a:rPr kumimoji="1" lang="ru-RU" altLang="zh-CN" sz="600" dirty="0" smtClean="0">
                <a:solidFill>
                  <a:schemeClr val="bg1"/>
                </a:solidFill>
                <a:ea typeface="微软雅黑" pitchFamily="34" charset="-122"/>
              </a:rPr>
              <a:t>масла </a:t>
            </a:r>
            <a:r>
              <a:rPr kumimoji="1" lang="ru-RU" altLang="zh-CN" sz="600" dirty="0">
                <a:solidFill>
                  <a:schemeClr val="bg1"/>
                </a:solidFill>
                <a:ea typeface="微软雅黑" pitchFamily="34" charset="-122"/>
              </a:rPr>
              <a:t>(30,000 гектаров) в Сьерра-Леоне</a:t>
            </a:r>
            <a:endParaRPr kumimoji="1" lang="zh-CN" altLang="en-US" sz="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954869" y="1659572"/>
            <a:ext cx="1937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solidFill>
                  <a:schemeClr val="bg1"/>
                </a:solidFill>
                <a:ea typeface="微软雅黑" pitchFamily="34" charset="-122"/>
              </a:rPr>
              <a:t>Парк по выращиванию и переработке маниоки в Конго (36,000 гектаров)</a:t>
            </a:r>
            <a:endParaRPr kumimoji="1" lang="zh-CN" altLang="en-US" sz="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73433" y="1659572"/>
            <a:ext cx="178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solidFill>
                  <a:schemeClr val="bg1"/>
                </a:solidFill>
                <a:ea typeface="微软雅黑" pitchFamily="34" charset="-122"/>
              </a:rPr>
              <a:t>Проект по строительству цементного завода в </a:t>
            </a:r>
            <a:r>
              <a:rPr kumimoji="1" lang="ru-RU" altLang="zh-CN" sz="600" dirty="0" err="1">
                <a:solidFill>
                  <a:schemeClr val="bg1"/>
                </a:solidFill>
                <a:ea typeface="微软雅黑" pitchFamily="34" charset="-122"/>
              </a:rPr>
              <a:t>Ксингтай</a:t>
            </a:r>
            <a:r>
              <a:rPr kumimoji="1" lang="ru-RU" altLang="zh-CN" sz="600" dirty="0">
                <a:solidFill>
                  <a:schemeClr val="bg1"/>
                </a:solidFill>
                <a:ea typeface="微软雅黑" pitchFamily="34" charset="-122"/>
              </a:rPr>
              <a:t> </a:t>
            </a:r>
            <a:r>
              <a:rPr kumimoji="1" lang="ru-RU" altLang="zh-CN" sz="600" dirty="0" smtClean="0">
                <a:solidFill>
                  <a:schemeClr val="bg1"/>
                </a:solidFill>
                <a:ea typeface="微软雅黑" pitchFamily="34" charset="-122"/>
              </a:rPr>
              <a:t>(</a:t>
            </a:r>
            <a:r>
              <a:rPr kumimoji="1" lang="ru-RU" altLang="zh-CN" sz="600" dirty="0">
                <a:solidFill>
                  <a:schemeClr val="bg1"/>
                </a:solidFill>
                <a:ea typeface="微软雅黑" pitchFamily="34" charset="-122"/>
              </a:rPr>
              <a:t>производительность 4,000 тонн в день)</a:t>
            </a:r>
            <a:endParaRPr kumimoji="1" lang="zh-CN" altLang="en-US" sz="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825225" y="1659572"/>
            <a:ext cx="22693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solidFill>
                  <a:schemeClr val="bg1"/>
                </a:solidFill>
                <a:ea typeface="微软雅黑" pitchFamily="34" charset="-122"/>
              </a:rPr>
              <a:t>Проект по добыче свинца и руды </a:t>
            </a:r>
            <a:r>
              <a:rPr kumimoji="1" lang="ru-RU" altLang="zh-CN" sz="600" dirty="0" smtClean="0">
                <a:solidFill>
                  <a:schemeClr val="bg1"/>
                </a:solidFill>
                <a:ea typeface="微软雅黑" pitchFamily="34" charset="-122"/>
              </a:rPr>
              <a:t>в Марокко</a:t>
            </a:r>
            <a:endParaRPr kumimoji="1" lang="zh-CN" altLang="en-US" sz="600" dirty="0">
              <a:solidFill>
                <a:schemeClr val="bg1"/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33" y="1687186"/>
            <a:ext cx="8500166" cy="305720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724999" y="1675898"/>
            <a:ext cx="1063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/>
              <a:t>Ремонт гимназии </a:t>
            </a:r>
            <a:r>
              <a:rPr kumimoji="1" lang="ru-RU" altLang="zh-TW" sz="500" dirty="0" err="1"/>
              <a:t>Сейни</a:t>
            </a:r>
            <a:r>
              <a:rPr kumimoji="1" lang="ru-RU" altLang="zh-TW" sz="500" dirty="0"/>
              <a:t> </a:t>
            </a:r>
            <a:r>
              <a:rPr kumimoji="1" lang="ru-RU" altLang="zh-TW" sz="500" dirty="0" err="1"/>
              <a:t>Кунче</a:t>
            </a:r>
            <a:r>
              <a:rPr kumimoji="1" lang="ru-RU" altLang="zh-TW" sz="500" dirty="0"/>
              <a:t> в Нигере. </a:t>
            </a:r>
            <a:endParaRPr kumimoji="1" lang="zh-CN" altLang="en-US" sz="500" dirty="0"/>
          </a:p>
        </p:txBody>
      </p:sp>
      <p:sp>
        <p:nvSpPr>
          <p:cNvPr id="8" name="文本框 7"/>
          <p:cNvSpPr txBox="1"/>
          <p:nvPr/>
        </p:nvSpPr>
        <p:spPr>
          <a:xfrm>
            <a:off x="2724999" y="1854281"/>
            <a:ext cx="10638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/>
              <a:t>Проект по строительству системы </a:t>
            </a:r>
            <a:r>
              <a:rPr kumimoji="1" lang="ru-RU" altLang="zh-TW" sz="500" dirty="0" smtClean="0"/>
              <a:t>водоснабжения </a:t>
            </a:r>
            <a:r>
              <a:rPr kumimoji="1" lang="ru-RU" altLang="zh-TW" sz="500" dirty="0" err="1"/>
              <a:t>Кофоридуа</a:t>
            </a:r>
            <a:r>
              <a:rPr kumimoji="1" lang="ru-RU" altLang="zh-TW" sz="500" dirty="0"/>
              <a:t> (2-я фаза) в Гане</a:t>
            </a:r>
            <a:endParaRPr kumimoji="1" lang="zh-CN" altLang="en-US" sz="500" dirty="0"/>
          </a:p>
        </p:txBody>
      </p:sp>
      <p:sp>
        <p:nvSpPr>
          <p:cNvPr id="9" name="文本框 8"/>
          <p:cNvSpPr txBox="1"/>
          <p:nvPr/>
        </p:nvSpPr>
        <p:spPr>
          <a:xfrm>
            <a:off x="2719707" y="2068680"/>
            <a:ext cx="1063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TW" altLang="en-US" sz="500" dirty="0">
              <a:ea typeface="微软雅黑" pitchFamily="34" charset="-122"/>
            </a:endParaRPr>
          </a:p>
          <a:p>
            <a:r>
              <a:rPr kumimoji="1" lang="en-US" altLang="zh-TW" sz="500" dirty="0" err="1">
                <a:ea typeface="微软雅黑" pitchFamily="34" charset="-122"/>
              </a:rPr>
              <a:t>Проект</a:t>
            </a:r>
            <a:r>
              <a:rPr kumimoji="1" lang="en-US" altLang="zh-TW" sz="500" dirty="0">
                <a:ea typeface="微软雅黑" pitchFamily="34" charset="-122"/>
              </a:rPr>
              <a:t> </a:t>
            </a:r>
            <a:r>
              <a:rPr kumimoji="1" lang="en-US" altLang="zh-TW" sz="500" dirty="0" err="1">
                <a:ea typeface="微软雅黑" pitchFamily="34" charset="-122"/>
              </a:rPr>
              <a:t>по</a:t>
            </a:r>
            <a:r>
              <a:rPr kumimoji="1" lang="en-US" altLang="zh-TW" sz="500" dirty="0">
                <a:ea typeface="微软雅黑" pitchFamily="34" charset="-122"/>
              </a:rPr>
              <a:t> </a:t>
            </a:r>
            <a:r>
              <a:rPr kumimoji="1" lang="en-US" altLang="zh-TW" sz="500" dirty="0" err="1">
                <a:ea typeface="微软雅黑" pitchFamily="34" charset="-122"/>
              </a:rPr>
              <a:t>ремонту</a:t>
            </a:r>
            <a:r>
              <a:rPr kumimoji="1" lang="en-US" altLang="zh-TW" sz="500" dirty="0">
                <a:ea typeface="微软雅黑" pitchFamily="34" charset="-122"/>
              </a:rPr>
              <a:t> </a:t>
            </a:r>
            <a:r>
              <a:rPr kumimoji="1" lang="en-US" altLang="zh-TW" sz="500" dirty="0" err="1">
                <a:ea typeface="微软雅黑" pitchFamily="34" charset="-122"/>
              </a:rPr>
              <a:t>проспекта</a:t>
            </a:r>
            <a:r>
              <a:rPr kumimoji="1" lang="en-US" altLang="zh-TW" sz="500" dirty="0">
                <a:ea typeface="微软雅黑" pitchFamily="34" charset="-122"/>
              </a:rPr>
              <a:t> </a:t>
            </a:r>
            <a:r>
              <a:rPr kumimoji="1" lang="en-US" altLang="zh-TW" sz="500" dirty="0" err="1">
                <a:ea typeface="微软雅黑" pitchFamily="34" charset="-122"/>
              </a:rPr>
              <a:t>Мао</a:t>
            </a:r>
            <a:r>
              <a:rPr kumimoji="1" lang="en-US" altLang="zh-TW" sz="500" dirty="0">
                <a:ea typeface="微软雅黑" pitchFamily="34" charset="-122"/>
              </a:rPr>
              <a:t> </a:t>
            </a:r>
            <a:r>
              <a:rPr kumimoji="1" lang="en-US" altLang="zh-TW" sz="500" dirty="0" err="1">
                <a:ea typeface="微软雅黑" pitchFamily="34" charset="-122"/>
              </a:rPr>
              <a:t>Цзэдуна</a:t>
            </a:r>
            <a:r>
              <a:rPr kumimoji="1" lang="en-US" altLang="zh-TW" sz="500" dirty="0">
                <a:ea typeface="微软雅黑" pitchFamily="34" charset="-122"/>
              </a:rPr>
              <a:t> </a:t>
            </a:r>
            <a:r>
              <a:rPr kumimoji="1" lang="en-US" altLang="zh-TW" sz="500" dirty="0" err="1" smtClean="0">
                <a:ea typeface="微软雅黑" pitchFamily="34" charset="-122"/>
              </a:rPr>
              <a:t>в</a:t>
            </a:r>
            <a:r>
              <a:rPr kumimoji="1" lang="en-US" altLang="zh-TW" sz="500" dirty="0" smtClean="0">
                <a:ea typeface="微软雅黑" pitchFamily="34" charset="-122"/>
              </a:rPr>
              <a:t> </a:t>
            </a:r>
            <a:r>
              <a:rPr kumimoji="1" lang="en-US" altLang="zh-TW" sz="500" dirty="0" err="1">
                <a:ea typeface="微软雅黑" pitchFamily="34" charset="-122"/>
              </a:rPr>
              <a:t>Пномпень</a:t>
            </a:r>
            <a:r>
              <a:rPr kumimoji="1" lang="en-US" altLang="zh-TW" sz="500" dirty="0">
                <a:ea typeface="微软雅黑" pitchFamily="34" charset="-122"/>
              </a:rPr>
              <a:t>, </a:t>
            </a:r>
            <a:r>
              <a:rPr kumimoji="1" lang="en-US" altLang="zh-TW" sz="500" dirty="0" err="1" smtClean="0">
                <a:ea typeface="微软雅黑" pitchFamily="34" charset="-122"/>
              </a:rPr>
              <a:t>Камбоджа</a:t>
            </a:r>
            <a:r>
              <a:rPr kumimoji="1" lang="en-US" altLang="zh-TW" sz="500" dirty="0" smtClean="0">
                <a:ea typeface="微软雅黑" pitchFamily="34" charset="-122"/>
              </a:rPr>
              <a:t> 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002027" y="1630202"/>
            <a:ext cx="10638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регулированию коммунальных </a:t>
            </a:r>
          </a:p>
          <a:p>
            <a:r>
              <a:rPr kumimoji="1" lang="ru-RU" altLang="zh-TW" sz="500" dirty="0">
                <a:ea typeface="微软雅黑" pitchFamily="34" charset="-122"/>
              </a:rPr>
              <a:t>стоков во Вьентьяне, Лаос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995677" y="1858619"/>
            <a:ext cx="10638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строительству станции </a:t>
            </a:r>
            <a:r>
              <a:rPr kumimoji="1" lang="ru-RU" altLang="zh-TW" sz="500" dirty="0" err="1" smtClean="0">
                <a:ea typeface="微软雅黑" pitchFamily="34" charset="-122"/>
              </a:rPr>
              <a:t>поводоснабжению</a:t>
            </a:r>
            <a:r>
              <a:rPr kumimoji="1" lang="ru-RU" altLang="zh-TW" sz="500" dirty="0" smtClean="0">
                <a:ea typeface="微软雅黑" pitchFamily="34" charset="-122"/>
              </a:rPr>
              <a:t> </a:t>
            </a:r>
            <a:r>
              <a:rPr kumimoji="1" lang="ru-RU" altLang="zh-TW" sz="500" dirty="0">
                <a:ea typeface="微软雅黑" pitchFamily="34" charset="-122"/>
              </a:rPr>
              <a:t>и водонапорной башни </a:t>
            </a:r>
            <a:r>
              <a:rPr kumimoji="1" lang="ru-RU" altLang="zh-TW" sz="500" dirty="0" err="1" smtClean="0">
                <a:ea typeface="微软雅黑" pitchFamily="34" charset="-122"/>
              </a:rPr>
              <a:t>вСенегале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989926" y="2094207"/>
            <a:ext cx="1158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реконструкции и модернизации </a:t>
            </a:r>
            <a:r>
              <a:rPr kumimoji="1" lang="ru-RU" altLang="zh-TW" sz="500" dirty="0" smtClean="0">
                <a:ea typeface="微软雅黑" pitchFamily="34" charset="-122"/>
              </a:rPr>
              <a:t>труб </a:t>
            </a:r>
            <a:r>
              <a:rPr kumimoji="1" lang="ru-RU" altLang="zh-TW" sz="500" dirty="0">
                <a:ea typeface="微软雅黑" pitchFamily="34" charset="-122"/>
              </a:rPr>
              <a:t>городского водоснабжения в Нуакшот</a:t>
            </a:r>
            <a:r>
              <a:rPr kumimoji="1" lang="ru-RU" altLang="zh-TW" sz="500" dirty="0" smtClean="0">
                <a:ea typeface="微软雅黑" pitchFamily="34" charset="-122"/>
              </a:rPr>
              <a:t>, Мавритания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43833" y="2402146"/>
            <a:ext cx="9908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строительству очистительной </a:t>
            </a:r>
            <a:r>
              <a:rPr kumimoji="1" lang="ru-RU" altLang="zh-TW" sz="500" dirty="0" smtClean="0">
                <a:ea typeface="微软雅黑" pitchFamily="34" charset="-122"/>
              </a:rPr>
              <a:t>станции </a:t>
            </a:r>
            <a:r>
              <a:rPr kumimoji="1" lang="ru-RU" altLang="zh-TW" sz="500" dirty="0" err="1">
                <a:ea typeface="微软雅黑" pitchFamily="34" charset="-122"/>
              </a:rPr>
              <a:t>Хей</a:t>
            </a:r>
            <a:r>
              <a:rPr kumimoji="1" lang="ru-RU" altLang="zh-TW" sz="500" dirty="0">
                <a:ea typeface="微软雅黑" pitchFamily="34" charset="-122"/>
              </a:rPr>
              <a:t> в Ираке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0394" y="2963406"/>
            <a:ext cx="10638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строительству </a:t>
            </a:r>
            <a:r>
              <a:rPr kumimoji="1" lang="ru-RU" altLang="zh-TW" sz="500" dirty="0" err="1" smtClean="0">
                <a:ea typeface="微软雅黑" pitchFamily="34" charset="-122"/>
              </a:rPr>
              <a:t>ьной</a:t>
            </a:r>
            <a:r>
              <a:rPr kumimoji="1" lang="ru-RU" altLang="zh-TW" sz="500" dirty="0" smtClean="0">
                <a:ea typeface="微软雅黑" pitchFamily="34" charset="-122"/>
              </a:rPr>
              <a:t> </a:t>
            </a:r>
            <a:r>
              <a:rPr kumimoji="1" lang="ru-RU" altLang="zh-TW" sz="500" dirty="0">
                <a:ea typeface="微软雅黑" pitchFamily="34" charset="-122"/>
              </a:rPr>
              <a:t>школы </a:t>
            </a:r>
            <a:r>
              <a:rPr kumimoji="1" lang="ru-RU" altLang="zh-TW" sz="500" dirty="0" err="1" smtClean="0">
                <a:ea typeface="微软雅黑" pitchFamily="34" charset="-122"/>
              </a:rPr>
              <a:t>Бонговиль</a:t>
            </a:r>
            <a:r>
              <a:rPr kumimoji="1" lang="ru-RU" altLang="zh-TW" sz="500" dirty="0" smtClean="0">
                <a:ea typeface="微软雅黑" pitchFamily="34" charset="-122"/>
              </a:rPr>
              <a:t> </a:t>
            </a:r>
            <a:r>
              <a:rPr kumimoji="1" lang="ru-RU" altLang="zh-TW" sz="500" dirty="0">
                <a:ea typeface="微软雅黑" pitchFamily="34" charset="-122"/>
              </a:rPr>
              <a:t>в Габоне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92864" y="2448388"/>
            <a:ext cx="12692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bg-BG" altLang="zh-TW" sz="500" dirty="0">
                <a:ea typeface="微软雅黑" pitchFamily="34" charset="-122"/>
              </a:rPr>
              <a:t>Реконструкция водохранилища </a:t>
            </a:r>
          </a:p>
          <a:p>
            <a:r>
              <a:rPr kumimoji="1" lang="bg-BG" altLang="zh-TW" sz="500" dirty="0">
                <a:ea typeface="微软雅黑" pitchFamily="34" charset="-122"/>
              </a:rPr>
              <a:t>объемом 5,000 куб.м. </a:t>
            </a:r>
            <a:r>
              <a:rPr kumimoji="1" lang="bg-BG" altLang="zh-TW" sz="500" dirty="0" smtClean="0">
                <a:ea typeface="微软雅黑" pitchFamily="34" charset="-122"/>
              </a:rPr>
              <a:t>в Сенегале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43833" y="2694609"/>
            <a:ext cx="13799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строительству </a:t>
            </a:r>
            <a:r>
              <a:rPr kumimoji="1" lang="ru-RU" altLang="zh-TW" sz="500" dirty="0" err="1" smtClean="0">
                <a:ea typeface="微软雅黑" pitchFamily="34" charset="-122"/>
              </a:rPr>
              <a:t>водоотво</a:t>
            </a:r>
            <a:endParaRPr kumimoji="1" lang="en-US" altLang="zh-TW" sz="500" dirty="0" smtClean="0">
              <a:ea typeface="微软雅黑" pitchFamily="34" charset="-122"/>
            </a:endParaRPr>
          </a:p>
          <a:p>
            <a:r>
              <a:rPr kumimoji="1" lang="ru-RU" altLang="zh-TW" sz="500" dirty="0" err="1" smtClean="0">
                <a:ea typeface="微软雅黑" pitchFamily="34" charset="-122"/>
              </a:rPr>
              <a:t>дного</a:t>
            </a:r>
            <a:r>
              <a:rPr kumimoji="1" lang="ru-RU" altLang="zh-TW" sz="500" dirty="0" smtClean="0">
                <a:ea typeface="微软雅黑" pitchFamily="34" charset="-122"/>
              </a:rPr>
              <a:t> </a:t>
            </a:r>
            <a:r>
              <a:rPr kumimoji="1" lang="ru-RU" altLang="zh-TW" sz="500" dirty="0">
                <a:ea typeface="微软雅黑" pitchFamily="34" charset="-122"/>
              </a:rPr>
              <a:t>канала </a:t>
            </a:r>
            <a:r>
              <a:rPr kumimoji="1" lang="ru-RU" altLang="zh-TW" sz="500" dirty="0" smtClean="0">
                <a:ea typeface="微软雅黑" pitchFamily="34" charset="-122"/>
              </a:rPr>
              <a:t>длиной </a:t>
            </a:r>
            <a:r>
              <a:rPr kumimoji="1" lang="ru-RU" altLang="zh-TW" sz="500" dirty="0">
                <a:ea typeface="微软雅黑" pitchFamily="34" charset="-122"/>
              </a:rPr>
              <a:t>в </a:t>
            </a:r>
            <a:r>
              <a:rPr kumimoji="1" lang="ru-RU" altLang="zh-TW" sz="500" dirty="0" smtClean="0">
                <a:ea typeface="微软雅黑" pitchFamily="34" charset="-122"/>
              </a:rPr>
              <a:t>2200</a:t>
            </a:r>
            <a:endParaRPr kumimoji="1" lang="en-US" altLang="zh-TW" sz="500" dirty="0" smtClean="0">
              <a:ea typeface="微软雅黑" pitchFamily="34" charset="-122"/>
            </a:endParaRPr>
          </a:p>
          <a:p>
            <a:r>
              <a:rPr kumimoji="1" lang="ru-RU" altLang="zh-TW" sz="500" dirty="0" smtClean="0">
                <a:ea typeface="微软雅黑" pitchFamily="34" charset="-122"/>
              </a:rPr>
              <a:t> </a:t>
            </a:r>
            <a:r>
              <a:rPr kumimoji="1" lang="ru-RU" altLang="zh-TW" sz="500" dirty="0">
                <a:ea typeface="微软雅黑" pitchFamily="34" charset="-122"/>
              </a:rPr>
              <a:t>метров во </a:t>
            </a:r>
            <a:r>
              <a:rPr kumimoji="1" lang="ru-RU" altLang="zh-TW" sz="500" dirty="0" smtClean="0">
                <a:ea typeface="微软雅黑" pitchFamily="34" charset="-122"/>
              </a:rPr>
              <a:t>Вьентьяне</a:t>
            </a:r>
            <a:r>
              <a:rPr kumimoji="1" lang="ru-RU" altLang="zh-TW" sz="500" dirty="0">
                <a:ea typeface="微软雅黑" pitchFamily="34" charset="-122"/>
              </a:rPr>
              <a:t>, Лаос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780307" y="2694609"/>
            <a:ext cx="119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Строительство водонапорной башни </a:t>
            </a:r>
            <a:r>
              <a:rPr kumimoji="1" lang="ru-RU" altLang="zh-TW" sz="500" dirty="0" smtClean="0">
                <a:ea typeface="微软雅黑" pitchFamily="34" charset="-122"/>
              </a:rPr>
              <a:t>в </a:t>
            </a:r>
            <a:r>
              <a:rPr kumimoji="1" lang="ru-RU" altLang="zh-TW" sz="500" dirty="0">
                <a:ea typeface="微软雅黑" pitchFamily="34" charset="-122"/>
              </a:rPr>
              <a:t>Мавритании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81576" y="2891308"/>
            <a:ext cx="119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Строительство насосной станции </a:t>
            </a:r>
            <a:r>
              <a:rPr kumimoji="1" lang="ru-RU" altLang="zh-TW" sz="500" dirty="0" smtClean="0">
                <a:ea typeface="微软雅黑" pitchFamily="34" charset="-122"/>
              </a:rPr>
              <a:t>(</a:t>
            </a:r>
            <a:r>
              <a:rPr kumimoji="1" lang="ru-RU" altLang="zh-TW" sz="500" dirty="0">
                <a:ea typeface="微软雅黑" pitchFamily="34" charset="-122"/>
              </a:rPr>
              <a:t>Серия 1) в столице Мавритании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15086" y="3175128"/>
            <a:ext cx="1191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Техническое сотрудничество по созданию </a:t>
            </a:r>
            <a:r>
              <a:rPr kumimoji="1" lang="ru-RU" altLang="zh-TW" sz="500" dirty="0" smtClean="0">
                <a:ea typeface="微软雅黑" pitchFamily="34" charset="-122"/>
              </a:rPr>
              <a:t>геохимической </a:t>
            </a:r>
            <a:r>
              <a:rPr kumimoji="1" lang="ru-RU" altLang="zh-TW" sz="500" dirty="0">
                <a:ea typeface="微软雅黑" pitchFamily="34" charset="-122"/>
              </a:rPr>
              <a:t>карты в </a:t>
            </a:r>
            <a:r>
              <a:rPr kumimoji="1" lang="ru-RU" altLang="zh-TW" sz="500" dirty="0" err="1">
                <a:ea typeface="微软雅黑" pitchFamily="34" charset="-122"/>
              </a:rPr>
              <a:t>Сус</a:t>
            </a:r>
            <a:r>
              <a:rPr kumimoji="1" lang="ru-RU" altLang="zh-TW" sz="500" dirty="0">
                <a:ea typeface="微软雅黑" pitchFamily="34" charset="-122"/>
              </a:rPr>
              <a:t>-Масса-</a:t>
            </a:r>
            <a:r>
              <a:rPr kumimoji="1" lang="ru-RU" altLang="zh-TW" sz="500" dirty="0" err="1">
                <a:ea typeface="微软雅黑" pitchFamily="34" charset="-122"/>
              </a:rPr>
              <a:t>Драа</a:t>
            </a:r>
            <a:r>
              <a:rPr kumimoji="1" lang="ru-RU" altLang="zh-TW" sz="500" dirty="0">
                <a:ea typeface="微软雅黑" pitchFamily="34" charset="-122"/>
              </a:rPr>
              <a:t>, </a:t>
            </a:r>
            <a:r>
              <a:rPr kumimoji="1" lang="ru-RU" altLang="zh-TW" sz="500" dirty="0" smtClean="0">
                <a:ea typeface="微软雅黑" pitchFamily="34" charset="-122"/>
              </a:rPr>
              <a:t>Марокко</a:t>
            </a:r>
            <a:endParaRPr kumimoji="1" lang="en-US" altLang="zh-TW" sz="500" dirty="0" smtClean="0">
              <a:ea typeface="微软雅黑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715085" y="3468308"/>
            <a:ext cx="13044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ремонту скважин </a:t>
            </a:r>
            <a:endParaRPr kumimoji="1" lang="en-US" altLang="zh-TW" sz="500" dirty="0" smtClean="0">
              <a:ea typeface="微软雅黑" pitchFamily="34" charset="-122"/>
            </a:endParaRPr>
          </a:p>
          <a:p>
            <a:r>
              <a:rPr kumimoji="1" lang="ru-RU" altLang="zh-TW" sz="500" dirty="0" err="1" smtClean="0">
                <a:ea typeface="微软雅黑" pitchFamily="34" charset="-122"/>
              </a:rPr>
              <a:t>Пуэнт</a:t>
            </a:r>
            <a:r>
              <a:rPr kumimoji="1" lang="ru-RU" altLang="zh-TW" sz="500" dirty="0">
                <a:ea typeface="微软雅黑" pitchFamily="34" charset="-122"/>
              </a:rPr>
              <a:t>-Норд PN1 </a:t>
            </a:r>
            <a:r>
              <a:rPr kumimoji="1" lang="ru-RU" altLang="zh-TW" sz="500" dirty="0" smtClean="0">
                <a:ea typeface="微软雅黑" pitchFamily="34" charset="-122"/>
              </a:rPr>
              <a:t>и </a:t>
            </a:r>
            <a:r>
              <a:rPr kumimoji="1" lang="ru-RU" altLang="zh-TW" sz="500" dirty="0">
                <a:ea typeface="微软雅黑" pitchFamily="34" charset="-122"/>
              </a:rPr>
              <a:t>PN13 в Сенегале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715086" y="3683539"/>
            <a:ext cx="119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Регулирование резервуара в </a:t>
            </a:r>
            <a:r>
              <a:rPr kumimoji="1" lang="ru-RU" altLang="zh-TW" sz="500" dirty="0" err="1">
                <a:ea typeface="微软雅黑" pitchFamily="34" charset="-122"/>
              </a:rPr>
              <a:t>Тахуа</a:t>
            </a:r>
            <a:r>
              <a:rPr kumimoji="1" lang="ru-RU" altLang="zh-TW" sz="500" dirty="0">
                <a:ea typeface="微软雅黑" pitchFamily="34" charset="-122"/>
              </a:rPr>
              <a:t> </a:t>
            </a:r>
            <a:endParaRPr kumimoji="1" lang="en-US" altLang="zh-TW" sz="500" dirty="0" smtClean="0">
              <a:ea typeface="微软雅黑" pitchFamily="34" charset="-122"/>
            </a:endParaRPr>
          </a:p>
          <a:p>
            <a:r>
              <a:rPr kumimoji="1" lang="ru-RU" altLang="zh-TW" sz="500" dirty="0" smtClean="0">
                <a:ea typeface="微软雅黑" pitchFamily="34" charset="-122"/>
              </a:rPr>
              <a:t>и </a:t>
            </a:r>
            <a:r>
              <a:rPr kumimoji="1" lang="ru-RU" altLang="zh-TW" sz="500" dirty="0" err="1">
                <a:ea typeface="微软雅黑" pitchFamily="34" charset="-122"/>
              </a:rPr>
              <a:t>Тиллабери</a:t>
            </a:r>
            <a:r>
              <a:rPr kumimoji="1" lang="ru-RU" altLang="zh-TW" sz="500" dirty="0">
                <a:ea typeface="微软雅黑" pitchFamily="34" charset="-122"/>
              </a:rPr>
              <a:t>, Нигер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074054" y="3166089"/>
            <a:ext cx="1158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реконструкции 52 скважин в Луга, </a:t>
            </a:r>
            <a:r>
              <a:rPr kumimoji="1" lang="ru-RU" altLang="zh-TW" sz="500" dirty="0" smtClean="0">
                <a:ea typeface="微软雅黑" pitchFamily="34" charset="-122"/>
              </a:rPr>
              <a:t>Сенегал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074054" y="3352851"/>
            <a:ext cx="115874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строительству сети водоснабжения </a:t>
            </a:r>
            <a:r>
              <a:rPr kumimoji="1" lang="ru-RU" altLang="zh-TW" sz="500" dirty="0" smtClean="0">
                <a:ea typeface="微软雅黑" pitchFamily="34" charset="-122"/>
              </a:rPr>
              <a:t>и </a:t>
            </a:r>
            <a:r>
              <a:rPr kumimoji="1" lang="ru-RU" altLang="zh-TW" sz="500" dirty="0">
                <a:ea typeface="微软雅黑" pitchFamily="34" charset="-122"/>
              </a:rPr>
              <a:t>водохранилища в </a:t>
            </a:r>
            <a:r>
              <a:rPr kumimoji="1" lang="ru-RU" altLang="zh-TW" sz="500" dirty="0" err="1">
                <a:ea typeface="微软雅黑" pitchFamily="34" charset="-122"/>
              </a:rPr>
              <a:t>Весо</a:t>
            </a:r>
            <a:r>
              <a:rPr kumimoji="1" lang="ru-RU" altLang="zh-TW" sz="500" dirty="0">
                <a:ea typeface="微软雅黑" pitchFamily="34" charset="-122"/>
              </a:rPr>
              <a:t>, </a:t>
            </a:r>
            <a:r>
              <a:rPr kumimoji="1" lang="ru-RU" altLang="zh-TW" sz="500" dirty="0" err="1">
                <a:ea typeface="微软雅黑" pitchFamily="34" charset="-122"/>
              </a:rPr>
              <a:t>Санга</a:t>
            </a:r>
            <a:r>
              <a:rPr kumimoji="1" lang="ru-RU" altLang="zh-TW" sz="500" dirty="0">
                <a:ea typeface="微软雅黑" pitchFamily="34" charset="-122"/>
              </a:rPr>
              <a:t>, Конго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74054" y="3604304"/>
            <a:ext cx="1158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строительству жилищного комплекса </a:t>
            </a:r>
            <a:r>
              <a:rPr kumimoji="1" lang="ru-RU" altLang="zh-TW" sz="500" dirty="0" smtClean="0">
                <a:ea typeface="微软雅黑" pitchFamily="34" charset="-122"/>
              </a:rPr>
              <a:t>для </a:t>
            </a:r>
            <a:r>
              <a:rPr kumimoji="1" lang="ru-RU" altLang="zh-TW" sz="500" dirty="0">
                <a:ea typeface="微软雅黑" pitchFamily="34" charset="-122"/>
              </a:rPr>
              <a:t>экспертов радиостанции Жует в Конго</a:t>
            </a:r>
            <a:endParaRPr kumimoji="1" lang="zh-CN" altLang="en-US" sz="500" dirty="0">
              <a:ea typeface="微软雅黑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668705" y="3973227"/>
            <a:ext cx="119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укреплению </a:t>
            </a:r>
            <a:endParaRPr kumimoji="1" lang="en-US" altLang="zh-TW" sz="500" dirty="0" smtClean="0">
              <a:ea typeface="微软雅黑" pitchFamily="34" charset="-122"/>
            </a:endParaRPr>
          </a:p>
          <a:p>
            <a:r>
              <a:rPr kumimoji="1" lang="ru-RU" altLang="zh-TW" sz="500" dirty="0" smtClean="0">
                <a:ea typeface="微软雅黑" pitchFamily="34" charset="-122"/>
              </a:rPr>
              <a:t>откосов </a:t>
            </a:r>
            <a:r>
              <a:rPr kumimoji="1" lang="ru-RU" altLang="zh-TW" sz="500" dirty="0">
                <a:ea typeface="微软雅黑" pitchFamily="34" charset="-122"/>
              </a:rPr>
              <a:t>дорог </a:t>
            </a:r>
            <a:r>
              <a:rPr kumimoji="1" lang="ru-RU" altLang="zh-TW" sz="500" dirty="0" smtClean="0">
                <a:ea typeface="微软雅黑" pitchFamily="34" charset="-122"/>
              </a:rPr>
              <a:t>в </a:t>
            </a:r>
            <a:r>
              <a:rPr kumimoji="1" lang="ru-RU" altLang="zh-TW" sz="500" dirty="0" err="1">
                <a:ea typeface="微软雅黑" pitchFamily="34" charset="-122"/>
              </a:rPr>
              <a:t>Муанг</a:t>
            </a:r>
            <a:r>
              <a:rPr kumimoji="1" lang="ru-RU" altLang="zh-TW" sz="500" dirty="0">
                <a:ea typeface="微软雅黑" pitchFamily="34" charset="-122"/>
              </a:rPr>
              <a:t> </a:t>
            </a:r>
            <a:r>
              <a:rPr kumimoji="1" lang="ru-RU" altLang="zh-TW" sz="500" dirty="0" err="1">
                <a:ea typeface="微软雅黑" pitchFamily="34" charset="-122"/>
              </a:rPr>
              <a:t>Ксай</a:t>
            </a:r>
            <a:r>
              <a:rPr kumimoji="1" lang="ru-RU" altLang="zh-TW" sz="500" dirty="0">
                <a:ea typeface="微软雅黑" pitchFamily="34" charset="-122"/>
              </a:rPr>
              <a:t>, Лаос</a:t>
            </a:r>
            <a:endParaRPr kumimoji="1" lang="en-US" altLang="zh-TW" sz="500" dirty="0" smtClean="0">
              <a:ea typeface="微软雅黑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668705" y="4234088"/>
            <a:ext cx="119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укреплению береговых откосов </a:t>
            </a:r>
            <a:r>
              <a:rPr kumimoji="1" lang="ru-RU" altLang="zh-TW" sz="500" dirty="0" smtClean="0">
                <a:ea typeface="微软雅黑" pitchFamily="34" charset="-122"/>
              </a:rPr>
              <a:t>в </a:t>
            </a:r>
            <a:r>
              <a:rPr kumimoji="1" lang="ru-RU" altLang="zh-TW" sz="500" dirty="0">
                <a:ea typeface="微软雅黑" pitchFamily="34" charset="-122"/>
              </a:rPr>
              <a:t>Лаосе</a:t>
            </a:r>
            <a:endParaRPr kumimoji="1" lang="en-US" altLang="zh-TW" sz="500" dirty="0" smtClean="0">
              <a:ea typeface="微软雅黑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668705" y="4426867"/>
            <a:ext cx="11915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Водонапорная башня </a:t>
            </a:r>
            <a:endParaRPr kumimoji="1" lang="en-US" altLang="zh-TW" sz="500" dirty="0" smtClean="0">
              <a:ea typeface="微软雅黑" pitchFamily="34" charset="-122"/>
            </a:endParaRPr>
          </a:p>
          <a:p>
            <a:r>
              <a:rPr kumimoji="1" lang="ru-RU" altLang="zh-TW" sz="500" dirty="0" err="1" smtClean="0">
                <a:ea typeface="微软雅黑" pitchFamily="34" charset="-122"/>
              </a:rPr>
              <a:t>Консадо</a:t>
            </a:r>
            <a:r>
              <a:rPr kumimoji="1" lang="ru-RU" altLang="zh-TW" sz="500" dirty="0" smtClean="0">
                <a:ea typeface="微软雅黑" pitchFamily="34" charset="-122"/>
              </a:rPr>
              <a:t>  </a:t>
            </a:r>
            <a:r>
              <a:rPr kumimoji="1" lang="ru-RU" altLang="zh-TW" sz="500" dirty="0">
                <a:ea typeface="微软雅黑" pitchFamily="34" charset="-122"/>
              </a:rPr>
              <a:t>в </a:t>
            </a:r>
            <a:r>
              <a:rPr kumimoji="1" lang="ru-RU" altLang="zh-TW" sz="500" dirty="0" err="1">
                <a:ea typeface="微软雅黑" pitchFamily="34" charset="-122"/>
              </a:rPr>
              <a:t>Нуадибу</a:t>
            </a:r>
            <a:r>
              <a:rPr kumimoji="1" lang="ru-RU" altLang="zh-TW" sz="500" dirty="0">
                <a:ea typeface="微软雅黑" pitchFamily="34" charset="-122"/>
              </a:rPr>
              <a:t>, </a:t>
            </a:r>
            <a:r>
              <a:rPr kumimoji="1" lang="ru-RU" altLang="zh-TW" sz="500" dirty="0" smtClean="0">
                <a:ea typeface="微软雅黑" pitchFamily="34" charset="-122"/>
              </a:rPr>
              <a:t>Мавритания </a:t>
            </a:r>
            <a:endParaRPr kumimoji="1" lang="en-US" altLang="zh-TW" sz="500" dirty="0" smtClean="0">
              <a:ea typeface="微软雅黑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912245" y="3943520"/>
            <a:ext cx="107768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расширению </a:t>
            </a:r>
            <a:endParaRPr kumimoji="1" lang="en-US" altLang="zh-TW" sz="500" dirty="0" smtClean="0">
              <a:ea typeface="微软雅黑" pitchFamily="34" charset="-122"/>
            </a:endParaRPr>
          </a:p>
          <a:p>
            <a:r>
              <a:rPr kumimoji="1" lang="ru-RU" altLang="zh-TW" sz="500" dirty="0" smtClean="0">
                <a:ea typeface="微软雅黑" pitchFamily="34" charset="-122"/>
              </a:rPr>
              <a:t>водоочистительной </a:t>
            </a:r>
          </a:p>
          <a:p>
            <a:r>
              <a:rPr kumimoji="1" lang="ru-RU" altLang="zh-TW" sz="500" dirty="0" smtClean="0">
                <a:ea typeface="微软雅黑" pitchFamily="34" charset="-122"/>
              </a:rPr>
              <a:t>станции </a:t>
            </a:r>
            <a:r>
              <a:rPr kumimoji="1" lang="ru-RU" altLang="zh-TW" sz="500" dirty="0" err="1" smtClean="0">
                <a:ea typeface="微软雅黑" pitchFamily="34" charset="-122"/>
              </a:rPr>
              <a:t>Насауэм</a:t>
            </a:r>
            <a:r>
              <a:rPr kumimoji="1" lang="ru-RU" altLang="zh-TW" sz="500" dirty="0" smtClean="0">
                <a:ea typeface="微软雅黑" pitchFamily="34" charset="-122"/>
              </a:rPr>
              <a:t> в Гане</a:t>
            </a:r>
            <a:endParaRPr kumimoji="1" lang="en-US" altLang="zh-TW" sz="500" dirty="0" smtClean="0">
              <a:ea typeface="微软雅黑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912245" y="4177960"/>
            <a:ext cx="160615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450" dirty="0">
                <a:ea typeface="微软雅黑" pitchFamily="34" charset="-122"/>
              </a:rPr>
              <a:t>Проект по строительству станции </a:t>
            </a:r>
            <a:r>
              <a:rPr kumimoji="1" lang="ru-RU" altLang="zh-TW" sz="450" dirty="0" smtClean="0">
                <a:ea typeface="微软雅黑" pitchFamily="34" charset="-122"/>
              </a:rPr>
              <a:t>по </a:t>
            </a:r>
          </a:p>
          <a:p>
            <a:r>
              <a:rPr kumimoji="1" lang="ru-RU" altLang="zh-TW" sz="450" dirty="0" smtClean="0">
                <a:ea typeface="微软雅黑" pitchFamily="34" charset="-122"/>
              </a:rPr>
              <a:t>сельскохозяйственному водоснабжению и </a:t>
            </a:r>
            <a:endParaRPr kumimoji="1" lang="en-US" altLang="zh-TW" sz="450" dirty="0" smtClean="0">
              <a:ea typeface="微软雅黑" pitchFamily="34" charset="-122"/>
            </a:endParaRPr>
          </a:p>
          <a:p>
            <a:r>
              <a:rPr kumimoji="1" lang="ru-RU" altLang="zh-TW" sz="450" dirty="0" smtClean="0">
                <a:ea typeface="微软雅黑" pitchFamily="34" charset="-122"/>
              </a:rPr>
              <a:t>водонапорной башни в </a:t>
            </a:r>
            <a:r>
              <a:rPr kumimoji="1" lang="ru-RU" altLang="zh-TW" sz="450" dirty="0" err="1" smtClean="0">
                <a:ea typeface="微软雅黑" pitchFamily="34" charset="-122"/>
              </a:rPr>
              <a:t>Зигиншор</a:t>
            </a:r>
            <a:r>
              <a:rPr kumimoji="1" lang="ru-RU" altLang="zh-TW" sz="450" dirty="0" smtClean="0">
                <a:ea typeface="微软雅黑" pitchFamily="34" charset="-122"/>
              </a:rPr>
              <a:t>, Сенегал</a:t>
            </a:r>
            <a:endParaRPr kumimoji="1" lang="en-US" altLang="zh-TW" sz="450" dirty="0">
              <a:ea typeface="微软雅黑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912246" y="4376773"/>
            <a:ext cx="1089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500" dirty="0">
                <a:ea typeface="微软雅黑" pitchFamily="34" charset="-122"/>
              </a:rPr>
              <a:t>Проект по расширению системы городского </a:t>
            </a:r>
            <a:r>
              <a:rPr kumimoji="1" lang="ru-RU" altLang="zh-TW" sz="500" dirty="0" smtClean="0">
                <a:ea typeface="微软雅黑" pitchFamily="34" charset="-122"/>
              </a:rPr>
              <a:t>водоснабжения </a:t>
            </a:r>
            <a:r>
              <a:rPr kumimoji="1" lang="ru-RU" altLang="zh-TW" sz="500" dirty="0">
                <a:ea typeface="微软雅黑" pitchFamily="34" charset="-122"/>
              </a:rPr>
              <a:t>в </a:t>
            </a:r>
            <a:r>
              <a:rPr kumimoji="1" lang="ru-RU" altLang="zh-TW" sz="500" dirty="0" err="1">
                <a:ea typeface="微软雅黑" pitchFamily="34" charset="-122"/>
              </a:rPr>
              <a:t>Каолак</a:t>
            </a:r>
            <a:r>
              <a:rPr kumimoji="1" lang="ru-RU" altLang="zh-TW" sz="500" dirty="0">
                <a:ea typeface="微软雅黑" pitchFamily="34" charset="-122"/>
              </a:rPr>
              <a:t> </a:t>
            </a:r>
            <a:r>
              <a:rPr kumimoji="1" lang="ru-RU" altLang="zh-TW" sz="500" dirty="0" err="1">
                <a:ea typeface="微软雅黑" pitchFamily="34" charset="-122"/>
              </a:rPr>
              <a:t>Фатик</a:t>
            </a:r>
            <a:r>
              <a:rPr kumimoji="1" lang="ru-RU" altLang="zh-TW" sz="500" dirty="0">
                <a:ea typeface="微软雅黑" pitchFamily="34" charset="-122"/>
              </a:rPr>
              <a:t> </a:t>
            </a:r>
            <a:r>
              <a:rPr kumimoji="1" lang="ru-RU" altLang="zh-TW" sz="500" dirty="0" err="1">
                <a:ea typeface="微软雅黑" pitchFamily="34" charset="-122"/>
              </a:rPr>
              <a:t>Коунгуеул</a:t>
            </a:r>
            <a:r>
              <a:rPr kumimoji="1" lang="ru-RU" altLang="zh-TW" sz="500" dirty="0">
                <a:ea typeface="微软雅黑" pitchFamily="34" charset="-122"/>
              </a:rPr>
              <a:t> </a:t>
            </a:r>
            <a:r>
              <a:rPr kumimoji="1" lang="ru-RU" altLang="zh-TW" sz="500" dirty="0" smtClean="0">
                <a:ea typeface="微软雅黑" pitchFamily="34" charset="-122"/>
              </a:rPr>
              <a:t>и </a:t>
            </a:r>
            <a:r>
              <a:rPr kumimoji="1" lang="ru-RU" altLang="zh-TW" sz="500" dirty="0" err="1">
                <a:ea typeface="微软雅黑" pitchFamily="34" charset="-122"/>
              </a:rPr>
              <a:t>Зигиншор</a:t>
            </a:r>
            <a:r>
              <a:rPr kumimoji="1" lang="ru-RU" altLang="zh-TW" sz="500" dirty="0">
                <a:ea typeface="微软雅黑" pitchFamily="34" charset="-122"/>
              </a:rPr>
              <a:t>, Сенегал</a:t>
            </a:r>
            <a:endParaRPr kumimoji="1" lang="en-US" altLang="zh-TW" sz="500" dirty="0" smtClean="0">
              <a:ea typeface="微软雅黑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917949" y="938795"/>
            <a:ext cx="2870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Другие проекты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中俄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719" cy="5715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03720" y="1371404"/>
            <a:ext cx="619568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ru-RU" altLang="zh-CN" sz="800" dirty="0">
                <a:ea typeface="微软雅黑" pitchFamily="34" charset="-122"/>
                <a:cs typeface="Microsoft YaHei"/>
              </a:rPr>
              <a:t>В связи с непрерывным расширением своей сферы деловой активности и увеличения рыночной доли компания «CGCINT» постоянно самосовершенствуется и улучшает режим операционного управления. Для эффективного удовлетворения спроса в потребности  проектного строительства и развития, «CGCINT»  разработала качественную устойчивую операционную систему и открыла множество филиалов, которые адаптированы под различные страны и проекты. Следовательно, метод территориального и фиксированного управления был достигнут «CGCINT», а также созданы подразделения «CGCINT» в различных странах, таким образом «CGCINT» может укореняться на целевых рынках для дальнейшего развития.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84459" y="2425282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NIGER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84459" y="2720250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SENEGAL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284459" y="3007023"/>
            <a:ext cx="16149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SIERRA LEONE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4459" y="3293797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GABON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75992" y="3577193"/>
            <a:ext cx="16911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CENTRAFRICAINE 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84459" y="3865404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MOROCCO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84459" y="4152177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LIBYA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84459" y="4447145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IRAN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84459" y="4733919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 smtClean="0">
                <a:ea typeface="微软雅黑" pitchFamily="34" charset="-122"/>
                <a:cs typeface="Microsoft YaHei"/>
              </a:rPr>
              <a:t>CGCINT TURKEY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284459" y="5012497"/>
            <a:ext cx="1179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LAOS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26527" y="2425282"/>
            <a:ext cx="15106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BURKINA FASO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726528" y="2720250"/>
            <a:ext cx="1179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GHANA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726528" y="3007023"/>
            <a:ext cx="1179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CONGO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26528" y="3293797"/>
            <a:ext cx="1179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TCHAD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26527" y="3577193"/>
            <a:ext cx="16884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MAURITANIA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726528" y="3865404"/>
            <a:ext cx="1179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TUNISIA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26528" y="4152177"/>
            <a:ext cx="1179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IRAQ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726527" y="4447145"/>
            <a:ext cx="15868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AZERBAIJAN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26528" y="4733919"/>
            <a:ext cx="1688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KAZAKHSTAN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26528" y="5012497"/>
            <a:ext cx="11798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zh-CN" sz="800" dirty="0">
                <a:ea typeface="微软雅黑" pitchFamily="34" charset="-122"/>
                <a:cs typeface="Microsoft YaHei"/>
              </a:rPr>
              <a:t>CGCINT PARIS</a:t>
            </a:r>
            <a:endParaRPr kumimoji="1" lang="zh-CN" altLang="en-US" sz="800" dirty="0">
              <a:ea typeface="微软雅黑" pitchFamily="34" charset="-122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0067" y="2679411"/>
            <a:ext cx="7154333" cy="176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ru-RU" altLang="zh-CN" sz="1200" dirty="0">
                <a:ea typeface="微软雅黑" pitchFamily="34" charset="-122"/>
                <a:cs typeface="Microsoft YaHei"/>
              </a:rPr>
              <a:t>«CGCINT» стремится искать лучших  партнеров по всему миру, следуя принципу «клиент – самое главное», «качество – цель», «специализация – призвание» и «сотрудничество как метод по установлению самых доверительных партнерских отношений» и объединить самые эффективные ресурсы и преимущества для предложения клиенту наилучших товаров и услуг. Благодаря честному подходу, серьезным и профессиональным ключевым ценностям и духу взаимной выгоды компания «CGCINT»  установила дружеские отношения со своими клиентами и партнерами, а также сотрудничает с местными властями и жителями в целях создания благоприятных условий для общества и общественности.</a:t>
            </a:r>
            <a:endParaRPr kumimoji="1" lang="zh-CN" altLang="en-US" sz="1200" dirty="0">
              <a:ea typeface="微软雅黑" pitchFamily="34" charset="-122"/>
              <a:cs typeface="Microsoft YaHei"/>
            </a:endParaRPr>
          </a:p>
        </p:txBody>
      </p:sp>
      <p:pic>
        <p:nvPicPr>
          <p:cNvPr id="5" name="图片 4" descr="未标题-1-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8" y="1541219"/>
            <a:ext cx="5858932" cy="94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1200319"/>
            <a:ext cx="1958174" cy="1695666"/>
          </a:xfrm>
          <a:prstGeom prst="rect">
            <a:avLst/>
          </a:prstGeom>
        </p:spPr>
      </p:pic>
      <p:pic>
        <p:nvPicPr>
          <p:cNvPr id="4" name="图片 3" descr="48E5D560-9EB3-4855-8E47-98E68096E6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3303453"/>
            <a:ext cx="1958174" cy="1708042"/>
          </a:xfrm>
          <a:prstGeom prst="rect">
            <a:avLst/>
          </a:prstGeom>
        </p:spPr>
      </p:pic>
      <p:pic>
        <p:nvPicPr>
          <p:cNvPr id="5" name="图片 4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33" y="1200319"/>
            <a:ext cx="1687801" cy="1014099"/>
          </a:xfrm>
          <a:prstGeom prst="rect">
            <a:avLst/>
          </a:prstGeom>
        </p:spPr>
      </p:pic>
      <p:pic>
        <p:nvPicPr>
          <p:cNvPr id="6" name="图片 5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572" y="1200319"/>
            <a:ext cx="1680709" cy="1014099"/>
          </a:xfrm>
          <a:prstGeom prst="rect">
            <a:avLst/>
          </a:prstGeom>
        </p:spPr>
      </p:pic>
      <p:pic>
        <p:nvPicPr>
          <p:cNvPr id="7" name="图片 6" descr="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10" y="1200319"/>
            <a:ext cx="1669038" cy="1014099"/>
          </a:xfrm>
          <a:prstGeom prst="rect">
            <a:avLst/>
          </a:prstGeom>
        </p:spPr>
      </p:pic>
      <p:pic>
        <p:nvPicPr>
          <p:cNvPr id="8" name="图片 7" descr="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33" y="2585092"/>
            <a:ext cx="1688682" cy="1007533"/>
          </a:xfrm>
          <a:prstGeom prst="rect">
            <a:avLst/>
          </a:prstGeom>
        </p:spPr>
      </p:pic>
      <p:pic>
        <p:nvPicPr>
          <p:cNvPr id="9" name="图片 8" descr="7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84" y="2585092"/>
            <a:ext cx="1700658" cy="1007533"/>
          </a:xfrm>
          <a:prstGeom prst="rect">
            <a:avLst/>
          </a:prstGeom>
        </p:spPr>
      </p:pic>
      <p:pic>
        <p:nvPicPr>
          <p:cNvPr id="10" name="图片 9" descr="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11" y="2579134"/>
            <a:ext cx="1677504" cy="1013492"/>
          </a:xfrm>
          <a:prstGeom prst="rect">
            <a:avLst/>
          </a:prstGeom>
        </p:spPr>
      </p:pic>
      <p:pic>
        <p:nvPicPr>
          <p:cNvPr id="11" name="图片 10" descr="9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633" y="3981704"/>
            <a:ext cx="1687801" cy="1009856"/>
          </a:xfrm>
          <a:prstGeom prst="rect">
            <a:avLst/>
          </a:prstGeom>
        </p:spPr>
      </p:pic>
      <p:pic>
        <p:nvPicPr>
          <p:cNvPr id="12" name="图片 11" descr="10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5" y="3981703"/>
            <a:ext cx="1699689" cy="1009857"/>
          </a:xfrm>
          <a:prstGeom prst="rect">
            <a:avLst/>
          </a:prstGeom>
        </p:spPr>
      </p:pic>
      <p:pic>
        <p:nvPicPr>
          <p:cNvPr id="13" name="图片 12" descr="11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71" y="3981702"/>
            <a:ext cx="1698443" cy="1024799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93690" y="2872546"/>
            <a:ext cx="2149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bg-BG" altLang="zh-CN" sz="600" dirty="0">
                <a:ea typeface="微软雅黑" pitchFamily="34" charset="-122"/>
              </a:rPr>
              <a:t>Шасу, Президент Конго, принимал участие в </a:t>
            </a:r>
            <a:r>
              <a:rPr kumimoji="1" lang="bg-BG" altLang="zh-CN" sz="600" dirty="0" smtClean="0">
                <a:ea typeface="微软雅黑" pitchFamily="34" charset="-122"/>
              </a:rPr>
              <a:t>церемонии </a:t>
            </a:r>
            <a:endParaRPr kumimoji="1" lang="en-US" altLang="zh-CN" sz="600" dirty="0" smtClean="0">
              <a:ea typeface="微软雅黑" pitchFamily="34" charset="-122"/>
            </a:endParaRPr>
          </a:p>
          <a:p>
            <a:r>
              <a:rPr kumimoji="1" lang="bg-BG" altLang="zh-CN" sz="600" dirty="0" smtClean="0">
                <a:ea typeface="微软雅黑" pitchFamily="34" charset="-122"/>
              </a:rPr>
              <a:t>укладки фундамента административногоздания </a:t>
            </a:r>
            <a:r>
              <a:rPr kumimoji="1" lang="bg-BG" altLang="zh-CN" sz="600" dirty="0">
                <a:ea typeface="微软雅黑" pitchFamily="34" charset="-122"/>
              </a:rPr>
              <a:t>Пуант Нуар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83710" y="4959875"/>
            <a:ext cx="2133356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600" dirty="0" err="1">
                <a:ea typeface="微软雅黑" pitchFamily="34" charset="-122"/>
              </a:rPr>
              <a:t>Мёба</a:t>
            </a:r>
            <a:r>
              <a:rPr kumimoji="1" lang="ru-RU" altLang="zh-CN" sz="600" dirty="0">
                <a:ea typeface="微软雅黑" pitchFamily="34" charset="-122"/>
              </a:rPr>
              <a:t>, Министр Конго, посетил строительную площадку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20233" y="4959875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Министр водных ресурсов Сенегала принимает </a:t>
            </a:r>
            <a:r>
              <a:rPr kumimoji="1" lang="ru-RU" altLang="zh-CN" sz="600" dirty="0" smtClean="0">
                <a:ea typeface="微软雅黑" pitchFamily="34" charset="-122"/>
              </a:rPr>
              <a:t>участие </a:t>
            </a:r>
            <a:r>
              <a:rPr kumimoji="1" lang="ru-RU" altLang="zh-CN" sz="600" dirty="0">
                <a:ea typeface="微软雅黑" pitchFamily="34" charset="-122"/>
              </a:rPr>
              <a:t>в закладке первого камня в </a:t>
            </a:r>
            <a:r>
              <a:rPr kumimoji="1" lang="ru-RU" altLang="zh-CN" sz="600" dirty="0" err="1" smtClean="0">
                <a:ea typeface="微软雅黑" pitchFamily="34" charset="-122"/>
              </a:rPr>
              <a:t>проектепо</a:t>
            </a:r>
            <a:r>
              <a:rPr kumimoji="1" lang="ru-RU" altLang="zh-CN" sz="600" dirty="0" smtClean="0">
                <a:ea typeface="微软雅黑" pitchFamily="34" charset="-122"/>
              </a:rPr>
              <a:t> </a:t>
            </a:r>
            <a:r>
              <a:rPr kumimoji="1" lang="ru-RU" altLang="zh-CN" sz="600" dirty="0">
                <a:ea typeface="微软雅黑" pitchFamily="34" charset="-122"/>
              </a:rPr>
              <a:t>бурению скважин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821428" y="4959875"/>
            <a:ext cx="184972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Строительная площадка здания банка BGFI в Конго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565394" y="4959875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Церемония подписания контракта по строительству </a:t>
            </a:r>
            <a:r>
              <a:rPr kumimoji="1" lang="ru-RU" altLang="zh-CN" sz="600" dirty="0" smtClean="0">
                <a:ea typeface="微软雅黑" pitchFamily="34" charset="-122"/>
              </a:rPr>
              <a:t>профессионально</a:t>
            </a:r>
            <a:r>
              <a:rPr kumimoji="1" lang="ru-RU" altLang="zh-CN" sz="600" dirty="0">
                <a:ea typeface="微软雅黑" pitchFamily="34" charset="-122"/>
              </a:rPr>
              <a:t>-технического училища в Центральной Африке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111008" y="3550925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Жан </a:t>
            </a:r>
            <a:r>
              <a:rPr kumimoji="1" lang="ru-RU" altLang="zh-CN" sz="600" dirty="0" err="1">
                <a:ea typeface="微软雅黑" pitchFamily="34" charset="-122"/>
              </a:rPr>
              <a:t>Пинг</a:t>
            </a:r>
            <a:r>
              <a:rPr kumimoji="1" lang="ru-RU" altLang="zh-CN" sz="600" dirty="0">
                <a:ea typeface="微软雅黑" pitchFamily="34" charset="-122"/>
              </a:rPr>
              <a:t>, бывший председатель Комиссии </a:t>
            </a:r>
          </a:p>
          <a:p>
            <a:r>
              <a:rPr kumimoji="1" lang="ru-RU" altLang="zh-CN" sz="600" dirty="0">
                <a:ea typeface="微软雅黑" pitchFamily="34" charset="-122"/>
              </a:rPr>
              <a:t>Африканского Союза и Министр иностранных дел </a:t>
            </a:r>
            <a:r>
              <a:rPr kumimoji="1" lang="ru-RU" altLang="zh-CN" sz="600" dirty="0" smtClean="0">
                <a:ea typeface="微软雅黑" pitchFamily="34" charset="-122"/>
              </a:rPr>
              <a:t>Габона</a:t>
            </a:r>
            <a:r>
              <a:rPr kumimoji="1" lang="ru-RU" altLang="zh-CN" sz="600" dirty="0">
                <a:ea typeface="微软雅黑" pitchFamily="34" charset="-122"/>
              </a:rPr>
              <a:t>, посетил строительную площадку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35597" y="3558622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Министр городского хозяйства Ирака и правитель провинции </a:t>
            </a:r>
            <a:r>
              <a:rPr kumimoji="1" lang="ru-RU" altLang="zh-CN" sz="600" dirty="0" err="1" smtClean="0">
                <a:ea typeface="微软雅黑" pitchFamily="34" charset="-122"/>
              </a:rPr>
              <a:t>Майсан</a:t>
            </a:r>
            <a:r>
              <a:rPr kumimoji="1" lang="ru-RU" altLang="zh-CN" sz="600" dirty="0" smtClean="0">
                <a:ea typeface="微软雅黑" pitchFamily="34" charset="-122"/>
              </a:rPr>
              <a:t> </a:t>
            </a:r>
            <a:r>
              <a:rPr kumimoji="1" lang="ru-RU" altLang="zh-CN" sz="600" dirty="0">
                <a:ea typeface="微软雅黑" pitchFamily="34" charset="-122"/>
              </a:rPr>
              <a:t>заложили фундамент проекта очистительной станции </a:t>
            </a:r>
            <a:r>
              <a:rPr kumimoji="1" lang="ru-RU" altLang="zh-CN" sz="600" dirty="0" err="1">
                <a:ea typeface="微软雅黑" pitchFamily="34" charset="-122"/>
              </a:rPr>
              <a:t>Амара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570955" y="3550925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a typeface="微软雅黑" pitchFamily="34" charset="-122"/>
              </a:rPr>
              <a:t>Главы компании «CGCINT» ознакомляют Президента Мавритании </a:t>
            </a:r>
            <a:r>
              <a:rPr kumimoji="1" lang="ru-RU" altLang="zh-CN" sz="600" dirty="0" smtClean="0">
                <a:ea typeface="微软雅黑" pitchFamily="34" charset="-122"/>
              </a:rPr>
              <a:t>с ходом реализации </a:t>
            </a:r>
            <a:r>
              <a:rPr kumimoji="1" lang="ru-RU" altLang="zh-CN" sz="600" dirty="0">
                <a:ea typeface="微软雅黑" pitchFamily="34" charset="-122"/>
              </a:rPr>
              <a:t>проекта по водоснабжению в </a:t>
            </a:r>
            <a:r>
              <a:rPr kumimoji="1" lang="ru-RU" altLang="zh-CN" sz="600" dirty="0" err="1">
                <a:ea typeface="微软雅黑" pitchFamily="34" charset="-122"/>
              </a:rPr>
              <a:t>Ноуадхибоу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143324" y="2183630"/>
            <a:ext cx="203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CN" sz="600" dirty="0" err="1">
                <a:ea typeface="微软雅黑" pitchFamily="34" charset="-122"/>
              </a:rPr>
              <a:t>Юсуф</a:t>
            </a:r>
            <a:r>
              <a:rPr kumimoji="1" lang="nb-NO" altLang="zh-CN" sz="600" dirty="0">
                <a:ea typeface="微软雅黑" pitchFamily="34" charset="-122"/>
              </a:rPr>
              <a:t>, </a:t>
            </a:r>
            <a:r>
              <a:rPr kumimoji="1" lang="nb-NO" altLang="zh-CN" sz="600" dirty="0" err="1">
                <a:ea typeface="微软雅黑" pitchFamily="34" charset="-122"/>
              </a:rPr>
              <a:t>Президент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Нигера</a:t>
            </a:r>
            <a:r>
              <a:rPr kumimoji="1" lang="nb-NO" altLang="zh-CN" sz="600" dirty="0">
                <a:ea typeface="微软雅黑" pitchFamily="34" charset="-122"/>
              </a:rPr>
              <a:t>, </a:t>
            </a:r>
            <a:r>
              <a:rPr kumimoji="1" lang="nb-NO" altLang="zh-CN" sz="600" dirty="0" err="1">
                <a:ea typeface="微软雅黑" pitchFamily="34" charset="-122"/>
              </a:rPr>
              <a:t>встретился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с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</a:p>
          <a:p>
            <a:r>
              <a:rPr kumimoji="1" lang="nb-NO" altLang="zh-CN" sz="600" dirty="0" err="1">
                <a:ea typeface="微软雅黑" pitchFamily="34" charset="-122"/>
              </a:rPr>
              <a:t>представителем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компании</a:t>
            </a:r>
            <a:r>
              <a:rPr kumimoji="1" lang="nb-NO" altLang="zh-CN" sz="600" dirty="0">
                <a:ea typeface="微软雅黑" pitchFamily="34" charset="-122"/>
              </a:rPr>
              <a:t> «CGCINT»  </a:t>
            </a:r>
            <a:r>
              <a:rPr kumimoji="1" lang="nb-NO" altLang="zh-CN" sz="600" dirty="0" err="1" smtClean="0">
                <a:ea typeface="微软雅黑" pitchFamily="34" charset="-122"/>
              </a:rPr>
              <a:t>в</a:t>
            </a:r>
            <a:endParaRPr kumimoji="1" lang="nb-NO" altLang="zh-CN" sz="600" dirty="0" smtClean="0">
              <a:ea typeface="微软雅黑" pitchFamily="34" charset="-122"/>
            </a:endParaRPr>
          </a:p>
          <a:p>
            <a:r>
              <a:rPr kumimoji="1" lang="nb-NO" altLang="zh-CN" sz="600" dirty="0" smtClean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Президентском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дворце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60665" y="2169799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CN" sz="600" dirty="0" err="1">
                <a:ea typeface="微软雅黑" pitchFamily="34" charset="-122"/>
              </a:rPr>
              <a:t>Рафини</a:t>
            </a:r>
            <a:r>
              <a:rPr kumimoji="1" lang="nb-NO" altLang="zh-CN" sz="600" dirty="0">
                <a:ea typeface="微软雅黑" pitchFamily="34" charset="-122"/>
              </a:rPr>
              <a:t>, </a:t>
            </a:r>
            <a:r>
              <a:rPr kumimoji="1" lang="nb-NO" altLang="zh-CN" sz="600" dirty="0" err="1">
                <a:ea typeface="微软雅黑" pitchFamily="34" charset="-122"/>
              </a:rPr>
              <a:t>Министр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Нигера</a:t>
            </a:r>
            <a:r>
              <a:rPr kumimoji="1" lang="nb-NO" altLang="zh-CN" sz="600" dirty="0">
                <a:ea typeface="微软雅黑" pitchFamily="34" charset="-122"/>
              </a:rPr>
              <a:t>, </a:t>
            </a:r>
            <a:r>
              <a:rPr kumimoji="1" lang="nb-NO" altLang="zh-CN" sz="600" dirty="0" err="1" smtClean="0">
                <a:ea typeface="微软雅黑" pitchFamily="34" charset="-122"/>
              </a:rPr>
              <a:t>обменялся</a:t>
            </a:r>
            <a:r>
              <a:rPr kumimoji="1" lang="nb-NO" altLang="zh-CN" sz="600" dirty="0" smtClean="0">
                <a:ea typeface="微软雅黑" pitchFamily="34" charset="-122"/>
              </a:rPr>
              <a:t> </a:t>
            </a:r>
            <a:r>
              <a:rPr kumimoji="1" lang="nb-NO" altLang="zh-CN" sz="600" dirty="0" err="1" smtClean="0">
                <a:ea typeface="微软雅黑" pitchFamily="34" charset="-122"/>
              </a:rPr>
              <a:t>рукопожатиями</a:t>
            </a:r>
            <a:r>
              <a:rPr kumimoji="1" lang="nb-NO" altLang="zh-CN" sz="600" dirty="0" smtClean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с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 smtClean="0">
                <a:ea typeface="微软雅黑" pitchFamily="34" charset="-122"/>
              </a:rPr>
              <a:t>менеджером</a:t>
            </a:r>
            <a:r>
              <a:rPr kumimoji="1" lang="nb-NO" altLang="zh-CN" sz="600" dirty="0" smtClean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отдела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управления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компании</a:t>
            </a:r>
            <a:r>
              <a:rPr kumimoji="1" lang="nb-NO" altLang="zh-CN" sz="600" dirty="0">
                <a:ea typeface="微软雅黑" pitchFamily="34" charset="-122"/>
              </a:rPr>
              <a:t> «CGCINT» </a:t>
            </a:r>
            <a:r>
              <a:rPr kumimoji="1" lang="nb-NO" altLang="zh-CN" sz="600" dirty="0" err="1">
                <a:ea typeface="微软雅黑" pitchFamily="34" charset="-122"/>
              </a:rPr>
              <a:t>в</a:t>
            </a:r>
            <a:r>
              <a:rPr kumimoji="1" lang="nb-NO" altLang="zh-CN" sz="600" dirty="0">
                <a:ea typeface="微软雅黑" pitchFamily="34" charset="-122"/>
              </a:rPr>
              <a:t> </a:t>
            </a:r>
            <a:r>
              <a:rPr kumimoji="1" lang="nb-NO" altLang="zh-CN" sz="600" dirty="0" err="1">
                <a:ea typeface="微软雅黑" pitchFamily="34" charset="-122"/>
              </a:rPr>
              <a:t>Нигере</a:t>
            </a:r>
            <a:endParaRPr kumimoji="1" lang="zh-CN" altLang="en-US" sz="600" dirty="0">
              <a:ea typeface="微软雅黑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78270" y="2183630"/>
            <a:ext cx="1849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 err="1">
                <a:ea typeface="微软雅黑" pitchFamily="34" charset="-122"/>
              </a:rPr>
              <a:t>Лагдаф</a:t>
            </a:r>
            <a:r>
              <a:rPr kumimoji="1" lang="ru-RU" altLang="zh-CN" sz="600" dirty="0">
                <a:ea typeface="微软雅黑" pitchFamily="34" charset="-122"/>
              </a:rPr>
              <a:t>, Министр Мавритании, посетил насосную станцию </a:t>
            </a:r>
            <a:r>
              <a:rPr kumimoji="1" lang="ru-RU" altLang="zh-CN" sz="600" dirty="0" smtClean="0">
                <a:ea typeface="微软雅黑" pitchFamily="34" charset="-122"/>
              </a:rPr>
              <a:t>водоснабжения </a:t>
            </a:r>
            <a:r>
              <a:rPr kumimoji="1" lang="ru-RU" altLang="zh-CN" sz="600" dirty="0">
                <a:ea typeface="微软雅黑" pitchFamily="34" charset="-122"/>
              </a:rPr>
              <a:t>проекта по отводу воды с юга на север в Мавритании</a:t>
            </a:r>
            <a:endParaRPr kumimoji="1" lang="zh-CN" altLang="en-US" sz="600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F8A4668-A24E-4E27-9F6A-D02730C70A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75" y="1546413"/>
            <a:ext cx="1163325" cy="926352"/>
          </a:xfrm>
          <a:prstGeom prst="rect">
            <a:avLst/>
          </a:prstGeom>
        </p:spPr>
      </p:pic>
      <p:pic>
        <p:nvPicPr>
          <p:cNvPr id="6" name="图片 5" descr="063B0E5F-A057-4BF7-BA90-29071B44655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88" y="2525855"/>
            <a:ext cx="3190097" cy="1530674"/>
          </a:xfrm>
          <a:prstGeom prst="rect">
            <a:avLst/>
          </a:prstGeom>
        </p:spPr>
      </p:pic>
      <p:pic>
        <p:nvPicPr>
          <p:cNvPr id="7" name="图片 6" descr="00929D97-6B36-4877-B9F6-A2013698F00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238" y="4081871"/>
            <a:ext cx="1870814" cy="1087683"/>
          </a:xfrm>
          <a:prstGeom prst="rect">
            <a:avLst/>
          </a:prstGeom>
        </p:spPr>
      </p:pic>
      <p:pic>
        <p:nvPicPr>
          <p:cNvPr id="8" name="图片 7" descr="4818CDF3-7DC8-4C43-BB8C-BA3D03221D7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88" y="1541739"/>
            <a:ext cx="2026771" cy="931026"/>
          </a:xfrm>
          <a:prstGeom prst="rect">
            <a:avLst/>
          </a:prstGeom>
        </p:spPr>
      </p:pic>
      <p:pic>
        <p:nvPicPr>
          <p:cNvPr id="9" name="图片 8" descr="97836158-68D1-49DC-B046-48890B203FB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52" y="4086672"/>
            <a:ext cx="1319283" cy="1075502"/>
          </a:xfrm>
          <a:prstGeom prst="rect">
            <a:avLst/>
          </a:prstGeom>
        </p:spPr>
      </p:pic>
      <p:sp>
        <p:nvSpPr>
          <p:cNvPr id="12" name="文本框 6"/>
          <p:cNvSpPr txBox="1"/>
          <p:nvPr/>
        </p:nvSpPr>
        <p:spPr>
          <a:xfrm>
            <a:off x="761996" y="1416954"/>
            <a:ext cx="4436538" cy="3917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kumimoji="1" lang="ru-RU" altLang="zh-CN" sz="900" dirty="0">
                <a:ea typeface="微软雅黑" pitchFamily="34" charset="-122"/>
                <a:cs typeface="Microsoft YaHei"/>
              </a:rPr>
              <a:t>Выйдя на международные рынки с 1995 года, «</a:t>
            </a:r>
            <a:r>
              <a:rPr kumimoji="1" lang="ru-RU" altLang="zh-CN" sz="900" dirty="0" err="1">
                <a:ea typeface="微软雅黑" pitchFamily="34" charset="-122"/>
                <a:cs typeface="Microsoft YaHei"/>
              </a:rPr>
              <a:t>China</a:t>
            </a:r>
            <a:r>
              <a:rPr kumimoji="1" lang="ru-RU" altLang="zh-CN" sz="900" dirty="0">
                <a:ea typeface="微软雅黑" pitchFamily="34" charset="-122"/>
                <a:cs typeface="Microsoft YaHei"/>
              </a:rPr>
              <a:t> </a:t>
            </a:r>
            <a:r>
              <a:rPr kumimoji="1" lang="ru-RU" altLang="zh-CN" sz="900" dirty="0" err="1">
                <a:ea typeface="微软雅黑" pitchFamily="34" charset="-122"/>
                <a:cs typeface="Microsoft YaHei"/>
              </a:rPr>
              <a:t>Geo-Engineering</a:t>
            </a:r>
            <a:r>
              <a:rPr kumimoji="1" lang="ru-RU" altLang="zh-CN" sz="900" dirty="0">
                <a:ea typeface="微软雅黑" pitchFamily="34" charset="-122"/>
                <a:cs typeface="Microsoft YaHei"/>
              </a:rPr>
              <a:t> </a:t>
            </a:r>
            <a:r>
              <a:rPr kumimoji="1" lang="ru-RU" altLang="zh-CN" sz="900" dirty="0" err="1">
                <a:ea typeface="微软雅黑" pitchFamily="34" charset="-122"/>
                <a:cs typeface="Microsoft YaHei"/>
              </a:rPr>
              <a:t>Corporation</a:t>
            </a:r>
            <a:r>
              <a:rPr kumimoji="1" lang="ru-RU" altLang="zh-CN" sz="900" dirty="0">
                <a:ea typeface="微软雅黑" pitchFamily="34" charset="-122"/>
                <a:cs typeface="Microsoft YaHei"/>
              </a:rPr>
              <a:t> </a:t>
            </a:r>
            <a:r>
              <a:rPr kumimoji="1" lang="ru-RU" altLang="zh-CN" sz="900" dirty="0" err="1">
                <a:ea typeface="微软雅黑" pitchFamily="34" charset="-122"/>
                <a:cs typeface="Microsoft YaHei"/>
              </a:rPr>
              <a:t>International</a:t>
            </a:r>
            <a:r>
              <a:rPr kumimoji="1" lang="ru-RU" altLang="zh-CN" sz="900" dirty="0">
                <a:ea typeface="微软雅黑" pitchFamily="34" charset="-122"/>
                <a:cs typeface="Microsoft YaHei"/>
              </a:rPr>
              <a:t> </a:t>
            </a:r>
            <a:r>
              <a:rPr kumimoji="1" lang="ru-RU" altLang="zh-CN" sz="900" dirty="0" err="1">
                <a:ea typeface="微软雅黑" pitchFamily="34" charset="-122"/>
                <a:cs typeface="Microsoft YaHei"/>
              </a:rPr>
              <a:t>Ltd</a:t>
            </a:r>
            <a:r>
              <a:rPr kumimoji="1" lang="ru-RU" altLang="zh-CN" sz="900" dirty="0">
                <a:ea typeface="微软雅黑" pitchFamily="34" charset="-122"/>
                <a:cs typeface="Microsoft YaHei"/>
              </a:rPr>
              <a:t>. (CGCINT)» является международной организацией, которая специализируется на работах по объектам инфраструктуры и промышленном инвестировании. После 20-летнего развития компания «CGCINT» осуществляет свою деятельность более чем в 30 странах по всему миру и имеет филиалы в десятках стран и регионах.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kumimoji="1" lang="ru-RU" altLang="zh-CN" sz="900" dirty="0">
                <a:ea typeface="微软雅黑" pitchFamily="34" charset="-122"/>
                <a:cs typeface="Microsoft YaHei"/>
              </a:rPr>
              <a:t>Относительно инфраструктурных сфер, таких как очистка сточной и питьевой воды, трубопроводы, дренаж, бурение скважин, орошение, строительство жилищных домов, дорог, также мостов, и т.д.,  CGCINT имеет богатый опыт в предоставлении клиентам пакета услуг по планированию, проектированию, финансированию, строительству, поставке и установке оборудования, вводу в эксплуатацию и управлению. 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kumimoji="1" lang="ru-RU" altLang="zh-CN" sz="900" dirty="0">
                <a:ea typeface="微软雅黑" pitchFamily="34" charset="-122"/>
                <a:cs typeface="Microsoft YaHei"/>
              </a:rPr>
              <a:t>Что касается инвестиционной сферы,  CGCINT осуществляет деятельность в области сельского хозяйства, горнодобывающей промышленности, и других промышленных секторов, имеет опыт в строительстве и управлении цементного завода, посадке маниока,  посадке и развитии масличной пальмы, разведке и добыче полезных ископаемых, и т.д.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kumimoji="1" lang="ru-RU" altLang="zh-CN" sz="900" dirty="0">
                <a:ea typeface="微软雅黑" pitchFamily="34" charset="-122"/>
                <a:cs typeface="Microsoft YaHei"/>
              </a:rPr>
              <a:t>Следуя своей философии «Укрепи свое будущее», CGCINT посвящает себя предоставлению качественных услуг клиентам, осуществляя ваши и наши мечты о будущем с превосходным исполнением. </a:t>
            </a:r>
            <a:endParaRPr kumimoji="1" lang="zh-CN" altLang="en-US" sz="900" dirty="0">
              <a:ea typeface="微软雅黑" pitchFamily="34" charset="-122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1" y="918934"/>
            <a:ext cx="2315906" cy="1446551"/>
          </a:xfrm>
          <a:prstGeom prst="rect">
            <a:avLst/>
          </a:prstGeom>
        </p:spPr>
      </p:pic>
      <p:pic>
        <p:nvPicPr>
          <p:cNvPr id="4" name="图片 3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163" y="927128"/>
            <a:ext cx="5156023" cy="1446551"/>
          </a:xfrm>
          <a:prstGeom prst="rect">
            <a:avLst/>
          </a:prstGeom>
        </p:spPr>
      </p:pic>
      <p:pic>
        <p:nvPicPr>
          <p:cNvPr id="5" name="图片 4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3" y="2431519"/>
            <a:ext cx="4773971" cy="1467818"/>
          </a:xfrm>
          <a:prstGeom prst="rect">
            <a:avLst/>
          </a:prstGeom>
        </p:spPr>
      </p:pic>
      <p:pic>
        <p:nvPicPr>
          <p:cNvPr id="6" name="图片 5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10" y="3937558"/>
            <a:ext cx="2237590" cy="1470211"/>
          </a:xfrm>
          <a:prstGeom prst="rect">
            <a:avLst/>
          </a:prstGeom>
        </p:spPr>
      </p:pic>
      <p:pic>
        <p:nvPicPr>
          <p:cNvPr id="7" name="图片 6" descr="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118" y="3947104"/>
            <a:ext cx="2500946" cy="1460666"/>
          </a:xfrm>
          <a:prstGeom prst="rect">
            <a:avLst/>
          </a:prstGeom>
        </p:spPr>
      </p:pic>
      <p:pic>
        <p:nvPicPr>
          <p:cNvPr id="8" name="图片 7" descr="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66" y="2430534"/>
            <a:ext cx="2656719" cy="29772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605167" y="371802"/>
            <a:ext cx="5182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Жизнь станет лучше, поскольку мы с Вами! 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2" y="935675"/>
            <a:ext cx="4296683" cy="1446550"/>
          </a:xfrm>
          <a:prstGeom prst="rect">
            <a:avLst/>
          </a:prstGeom>
        </p:spPr>
      </p:pic>
      <p:pic>
        <p:nvPicPr>
          <p:cNvPr id="3" name="图片 2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12" y="941750"/>
            <a:ext cx="3180973" cy="1446551"/>
          </a:xfrm>
          <a:prstGeom prst="rect">
            <a:avLst/>
          </a:prstGeom>
        </p:spPr>
      </p:pic>
      <p:pic>
        <p:nvPicPr>
          <p:cNvPr id="4" name="图片 3" descr="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2" y="2454200"/>
            <a:ext cx="4296683" cy="1451292"/>
          </a:xfrm>
          <a:prstGeom prst="rect">
            <a:avLst/>
          </a:prstGeom>
        </p:spPr>
      </p:pic>
      <p:pic>
        <p:nvPicPr>
          <p:cNvPr id="5" name="图片 4" descr="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712" y="2432739"/>
            <a:ext cx="3173472" cy="1467460"/>
          </a:xfrm>
          <a:prstGeom prst="rect">
            <a:avLst/>
          </a:prstGeom>
        </p:spPr>
      </p:pic>
      <p:pic>
        <p:nvPicPr>
          <p:cNvPr id="6" name="图片 5" descr="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3" y="3935350"/>
            <a:ext cx="7528592" cy="148704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25601" y="340260"/>
            <a:ext cx="69123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ru-RU" altLang="zh-CN" sz="1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Будущее станет ярче, поскольку мы рядом, чтобы </a:t>
            </a:r>
            <a:r>
              <a:rPr kumimoji="1"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выполнить</a:t>
            </a:r>
            <a:endParaRPr kumimoji="1" lang="en-US" altLang="zh-CN" sz="1600" b="1" dirty="0" smtClean="0">
              <a:solidFill>
                <a:schemeClr val="accent2">
                  <a:lumMod val="75000"/>
                </a:schemeClr>
              </a:solidFill>
              <a:latin typeface="+mj-lt"/>
              <a:ea typeface="微软雅黑" pitchFamily="34" charset="-122"/>
            </a:endParaRPr>
          </a:p>
          <a:p>
            <a:pPr algn="r"/>
            <a:r>
              <a:rPr kumimoji="1" lang="ru-RU" altLang="zh-CN" sz="1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свои </a:t>
            </a:r>
            <a:r>
              <a:rPr kumimoji="1" lang="ru-RU" altLang="zh-CN" sz="1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обязательства перед Вами!</a:t>
            </a:r>
            <a:endParaRPr kumimoji="1" lang="zh-CN" altLang="en-US" sz="1600" b="1" dirty="0">
              <a:solidFill>
                <a:schemeClr val="accent2">
                  <a:lumMod val="75000"/>
                </a:schemeClr>
              </a:solidFill>
              <a:latin typeface="+mj-lt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中俄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8186" cy="5720294"/>
          </a:xfrm>
          <a:prstGeom prst="rect">
            <a:avLst/>
          </a:prstGeom>
        </p:spPr>
      </p:pic>
      <p:pic>
        <p:nvPicPr>
          <p:cNvPr id="4" name="图片 3" descr="图标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05" y="0"/>
            <a:ext cx="907256" cy="5715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055476" y="2635637"/>
            <a:ext cx="55010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kumimoji="1" lang="ru-RU" altLang="zh-CN" sz="1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  <a:cs typeface="Microsoft YaHei"/>
              </a:rPr>
              <a:t>Человечество прогрессирует благодаря мечтам, мир развивается благодаря общему делению. Компания «CGCINT» всецело пользуется своими преимуществами, развивает свой потенциал и сотрудничает с передовыми предприятиями и организациями по всему миру в целях представления клиентам лучших проектов, для улучшения жизни общества и предложения лучшего будущего всем людям. </a:t>
            </a:r>
            <a:endParaRPr kumimoji="1" lang="zh-CN" altLang="en-US" sz="12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  <a:cs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00159" y="1698941"/>
            <a:ext cx="33122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 </a:t>
            </a:r>
            <a:r>
              <a:rPr kumimoji="1" lang="en-US" altLang="zh-CN" sz="5000" b="1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Спасибо</a:t>
            </a:r>
            <a:r>
              <a:rPr kumimoji="1" lang="en-US" altLang="zh-CN" sz="5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 !</a:t>
            </a:r>
            <a:endParaRPr kumimoji="1" lang="zh-CN" altLang="en-US" sz="5000" b="1" dirty="0">
              <a:solidFill>
                <a:schemeClr val="accent2">
                  <a:lumMod val="75000"/>
                </a:schemeClr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92523" y="2560715"/>
            <a:ext cx="3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spc="300" dirty="0" err="1" smtClean="0">
                <a:latin typeface="+mj-lt"/>
              </a:rPr>
              <a:t>www.cgcint.com</a:t>
            </a:r>
            <a:endParaRPr kumimoji="1" lang="zh-CN" altLang="en-US" sz="2400" spc="300" dirty="0">
              <a:latin typeface="+mj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0588" y="4800600"/>
            <a:ext cx="78351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uk-UA" altLang="zh-TW" sz="1100" dirty="0"/>
              <a:t>Китай, 100093, Пекин, район Хайдянь, ул.Сяньшан Наньлу, дом 92, корпус №1   тел.: +86 10 8240 8461   факс: +86 10 8240 8463</a:t>
            </a:r>
            <a:endParaRPr kumimoji="1"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中俄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053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68231" y="2332138"/>
            <a:ext cx="476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nb-NO" altLang="zh-CN" b="1" dirty="0" err="1">
                <a:solidFill>
                  <a:srgbClr val="800000"/>
                </a:solidFill>
                <a:latin typeface="+mj-lt"/>
                <a:ea typeface="微软雅黑" pitchFamily="34" charset="-122"/>
              </a:rPr>
              <a:t>Компания</a:t>
            </a:r>
            <a:r>
              <a:rPr kumimoji="1" lang="nb-NO" altLang="zh-CN" b="1" dirty="0">
                <a:solidFill>
                  <a:srgbClr val="800000"/>
                </a:solidFill>
                <a:latin typeface="+mj-lt"/>
                <a:ea typeface="微软雅黑" pitchFamily="34" charset="-122"/>
              </a:rPr>
              <a:t> «CGCINT»  </a:t>
            </a:r>
            <a:r>
              <a:rPr kumimoji="1" lang="nb-NO" altLang="zh-CN" b="1" dirty="0" err="1">
                <a:solidFill>
                  <a:srgbClr val="800000"/>
                </a:solidFill>
                <a:latin typeface="+mj-lt"/>
                <a:ea typeface="微软雅黑" pitchFamily="34" charset="-122"/>
              </a:rPr>
              <a:t>посвятила</a:t>
            </a:r>
            <a:r>
              <a:rPr kumimoji="1" lang="nb-NO" altLang="zh-CN" b="1" dirty="0">
                <a:solidFill>
                  <a:srgbClr val="800000"/>
                </a:solidFill>
                <a:latin typeface="+mj-lt"/>
                <a:ea typeface="微软雅黑" pitchFamily="34" charset="-122"/>
              </a:rPr>
              <a:t> </a:t>
            </a:r>
            <a:r>
              <a:rPr kumimoji="1" lang="nb-NO" altLang="zh-CN" b="1" dirty="0" err="1">
                <a:solidFill>
                  <a:srgbClr val="800000"/>
                </a:solidFill>
                <a:latin typeface="+mj-lt"/>
                <a:ea typeface="微软雅黑" pitchFamily="34" charset="-122"/>
              </a:rPr>
              <a:t>себя</a:t>
            </a:r>
            <a:r>
              <a:rPr kumimoji="1" lang="nb-NO" altLang="zh-CN" b="1" dirty="0">
                <a:solidFill>
                  <a:srgbClr val="800000"/>
                </a:solidFill>
                <a:latin typeface="+mj-lt"/>
                <a:ea typeface="微软雅黑" pitchFamily="34" charset="-122"/>
              </a:rPr>
              <a:t> ...</a:t>
            </a:r>
            <a:endParaRPr kumimoji="1" lang="zh-CN" altLang="en-US" b="1" dirty="0">
              <a:solidFill>
                <a:srgbClr val="800000"/>
              </a:solidFill>
              <a:latin typeface="+mj-lt"/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92300" y="2760308"/>
            <a:ext cx="57531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ru-RU" altLang="zh-CN" sz="1200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ea typeface="微软雅黑" pitchFamily="34" charset="-122"/>
              </a:rPr>
              <a:t>Сотрудники, родившиеся в 1950-х, 1960-х, 1970-х, 1980-х и 1990-х годах посвящают себя территориям Африки и Азии, в то время «CGCINT» развивается.</a:t>
            </a:r>
            <a:endParaRPr kumimoji="1" lang="zh-CN" altLang="en-US" sz="1200" dirty="0">
              <a:effectLst>
                <a:glow rad="63500">
                  <a:schemeClr val="bg1">
                    <a:alpha val="40000"/>
                  </a:schemeClr>
                </a:glow>
              </a:effectLst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中俄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4" y="1"/>
            <a:ext cx="9159643" cy="572030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201884" y="3501955"/>
            <a:ext cx="123228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Нашли подземный источник воды в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Зиндере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, в Нигере</a:t>
            </a:r>
            <a:r>
              <a:rPr kumimoji="1" lang="ru-RU" altLang="zh-CN" sz="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;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34169" y="3501955"/>
            <a:ext cx="1377171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Построили станцию очистки питьевой воды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Кваняку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совместно с партнерами в Гане;</a:t>
            </a:r>
            <a:r>
              <a:rPr kumimoji="1" lang="zh-CN" altLang="en-US" sz="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。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19736" y="3501955"/>
            <a:ext cx="1383490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Успешно пробурили 25 глубоких скважин в водном месторождении Аддис-Абебы, Эфиопия;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05621" y="3501955"/>
            <a:ext cx="1374859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Oсуществили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проект по реконструкции 13-километровой автомагистрали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Омбуе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Ндоугоу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в Габоне;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150183" y="3501955"/>
            <a:ext cx="111685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ru-RU" altLang="zh-TW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Oсуществили</a:t>
            </a:r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проект по разработке системы водоснабжения Афту-</a:t>
            </a:r>
            <a:r>
              <a:rPr kumimoji="1" lang="ru-RU" altLang="zh-TW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Эсахли</a:t>
            </a:r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в Мавритании;</a:t>
            </a:r>
            <a:endParaRPr kumimoji="1" lang="zh-TW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24735" y="2747345"/>
            <a:ext cx="1249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Мы проводим работы по очистке поверхностных вод в Нигере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03203" y="2728376"/>
            <a:ext cx="14011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Участвовали в строительстве местной инфраструктуры в Лаосе и получили высокую оценку от владельца проекта за высокое качество и эффективность;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76017" y="2753508"/>
            <a:ext cx="119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Участвовали в проекте строительства театра в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кот-д’ивуар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;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81368" y="2754830"/>
            <a:ext cx="139119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Oсуществили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проект по расширению системы городского водоснабжения Дакар и проект по разработке системы городского водоснабжения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Ноуадхибоу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в Сенегале и Мавритании; 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99150" y="2752876"/>
            <a:ext cx="1311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Oказали</a:t>
            </a:r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содействие Правительству Конго в проекте по строительству библиотеки Университета </a:t>
            </a:r>
            <a:r>
              <a:rPr kumimoji="1" lang="ru-RU" altLang="zh-TW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Мариен</a:t>
            </a:r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</a:t>
            </a:r>
            <a:r>
              <a:rPr kumimoji="1" lang="ru-RU" altLang="zh-TW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Нгуаби</a:t>
            </a:r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;</a:t>
            </a:r>
            <a:endParaRPr kumimoji="1" lang="zh-TW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036420" y="2767812"/>
            <a:ext cx="1128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Построили очистительную станцию сточных вод (3-ая фаза) в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Амаре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, Провинция </a:t>
            </a:r>
            <a:r>
              <a:rPr kumimoji="1" lang="ru-RU" altLang="zh-CN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Майсан</a:t>
            </a:r>
            <a:r>
              <a:rPr kumimoji="1" lang="ru-RU" altLang="zh-CN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, Ирак ;</a:t>
            </a:r>
            <a:endParaRPr kumimoji="1" lang="zh-CN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99778" y="3435725"/>
            <a:ext cx="991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Мы работаем </a:t>
            </a:r>
            <a:r>
              <a:rPr kumimoji="1" lang="ru-RU" altLang="zh-TW" sz="6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c</a:t>
            </a:r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 должной заботливостью и</a:t>
            </a:r>
          </a:p>
          <a:p>
            <a:pPr algn="ctr"/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упорством по всему миру и сотрудничаем</a:t>
            </a:r>
          </a:p>
          <a:p>
            <a:pPr algn="ctr"/>
            <a:r>
              <a:rPr kumimoji="1" lang="ru-RU" altLang="zh-TW" sz="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ea typeface="微软雅黑" pitchFamily="34" charset="-122"/>
              </a:rPr>
              <a:t>друг с другом для достижения нашей цели</a:t>
            </a:r>
            <a:endParaRPr kumimoji="1" lang="zh-TW" altLang="en-US" sz="600" dirty="0">
              <a:effectLst>
                <a:glow rad="101600">
                  <a:schemeClr val="bg1">
                    <a:alpha val="60000"/>
                  </a:schemeClr>
                </a:glow>
              </a:effectLst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2668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 descr="中法-02副本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053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51909" y="1531462"/>
            <a:ext cx="15015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ru-RU" altLang="zh-CN" sz="800" dirty="0" smtClean="0">
                <a:ea typeface="微软雅黑" pitchFamily="34" charset="-122"/>
              </a:rPr>
              <a:t>Очистка </a:t>
            </a:r>
            <a:r>
              <a:rPr kumimoji="1" lang="ru-RU" altLang="zh-CN" sz="800" dirty="0">
                <a:ea typeface="微软雅黑" pitchFamily="34" charset="-122"/>
              </a:rPr>
              <a:t>подземных вод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11826" y="1875109"/>
            <a:ext cx="13895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800" dirty="0" err="1" smtClean="0">
                <a:ea typeface="微软雅黑" pitchFamily="34" charset="-122"/>
              </a:rPr>
              <a:t>Бурение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57821" y="2196346"/>
            <a:ext cx="11592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CN" sz="800" dirty="0" smtClean="0">
                <a:ea typeface="微软雅黑" pitchFamily="34" charset="-122"/>
              </a:rPr>
              <a:t>Поиск </a:t>
            </a:r>
            <a:r>
              <a:rPr kumimoji="1" lang="ru-RU" altLang="zh-CN" sz="800" dirty="0">
                <a:ea typeface="微软雅黑" pitchFamily="34" charset="-122"/>
              </a:rPr>
              <a:t>подземных вод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8525" y="2510109"/>
            <a:ext cx="25967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800" dirty="0" err="1" smtClean="0">
                <a:ea typeface="微软雅黑" pitchFamily="34" charset="-122"/>
              </a:rPr>
              <a:t>Поиск</a:t>
            </a:r>
            <a:r>
              <a:rPr kumimoji="1" lang="en-US" altLang="zh-TW" sz="800" dirty="0" smtClean="0">
                <a:ea typeface="微软雅黑" pitchFamily="34" charset="-122"/>
              </a:rPr>
              <a:t> </a:t>
            </a:r>
            <a:r>
              <a:rPr kumimoji="1" lang="en-US" altLang="zh-TW" sz="800" dirty="0" err="1">
                <a:ea typeface="微软雅黑" pitchFamily="34" charset="-122"/>
              </a:rPr>
              <a:t>подземных</a:t>
            </a:r>
            <a:r>
              <a:rPr kumimoji="1" lang="en-US" altLang="zh-TW" sz="800" dirty="0">
                <a:ea typeface="微软雅黑" pitchFamily="34" charset="-122"/>
              </a:rPr>
              <a:t> </a:t>
            </a:r>
            <a:r>
              <a:rPr kumimoji="1" lang="en-US" altLang="zh-TW" sz="800" dirty="0" err="1">
                <a:ea typeface="微软雅黑" pitchFamily="34" charset="-122"/>
              </a:rPr>
              <a:t>питьевых</a:t>
            </a:r>
            <a:r>
              <a:rPr kumimoji="1" lang="en-US" altLang="zh-TW" sz="800" dirty="0">
                <a:ea typeface="微软雅黑" pitchFamily="34" charset="-122"/>
              </a:rPr>
              <a:t> </a:t>
            </a:r>
            <a:r>
              <a:rPr kumimoji="1" lang="en-US" altLang="zh-TW" sz="800" dirty="0" err="1">
                <a:ea typeface="微软雅黑" pitchFamily="34" charset="-122"/>
              </a:rPr>
              <a:t>вод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58988" y="2831346"/>
            <a:ext cx="24264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Очистка поверхностных питьевых вод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61865" y="3145109"/>
            <a:ext cx="12177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Очистка питьевой воды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61864" y="3593346"/>
            <a:ext cx="20394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800" dirty="0">
                <a:solidFill>
                  <a:schemeClr val="bg1"/>
                </a:solidFill>
                <a:ea typeface="微软雅黑" pitchFamily="34" charset="-122"/>
              </a:rPr>
              <a:t>Общие инфраструктурные проекты</a:t>
            </a:r>
            <a:endParaRPr kumimoji="1"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79683" y="3899639"/>
            <a:ext cx="1919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800" dirty="0">
                <a:ea typeface="微软雅黑" pitchFamily="34" charset="-122"/>
              </a:rPr>
              <a:t>Жилищное строительство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87154" y="4213404"/>
            <a:ext cx="20394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" dirty="0" err="1">
                <a:ea typeface="微软雅黑" pitchFamily="34" charset="-122"/>
              </a:rPr>
              <a:t>Дороги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39451" y="4534638"/>
            <a:ext cx="14493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Мосты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114162" y="4863346"/>
            <a:ext cx="18261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Орошение и охрана водных ресурсов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63881" y="1531462"/>
            <a:ext cx="9669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Насосная станция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94278" y="1933662"/>
            <a:ext cx="8339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Трубопроводы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948817" y="2345747"/>
            <a:ext cx="18527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800" dirty="0">
                <a:ea typeface="微软雅黑" pitchFamily="34" charset="-122"/>
              </a:rPr>
              <a:t> Водный резервуар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61171" y="2741694"/>
            <a:ext cx="139723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800" dirty="0" err="1">
                <a:ea typeface="微软雅黑" pitchFamily="34" charset="-122"/>
              </a:rPr>
              <a:t>Дренаж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12640" y="3145110"/>
            <a:ext cx="110799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Очистка сточных вод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391185" y="3593346"/>
            <a:ext cx="9156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solidFill>
                  <a:schemeClr val="bg1"/>
                </a:solidFill>
                <a:ea typeface="微软雅黑" pitchFamily="34" charset="-122"/>
              </a:rPr>
              <a:t>Инвестирование</a:t>
            </a:r>
            <a:endParaRPr kumimoji="1" lang="zh-CN" altLang="en-US" sz="8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86072" y="3899640"/>
            <a:ext cx="14414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Промышленные инвестиции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70888" y="4213406"/>
            <a:ext cx="14927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Развитие сельского хозяйства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986072" y="4534641"/>
            <a:ext cx="12618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ru-RU" altLang="zh-TW" sz="800" dirty="0">
                <a:ea typeface="微软雅黑" pitchFamily="34" charset="-122"/>
              </a:rPr>
              <a:t>Геологическое изучение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22200" y="4863346"/>
            <a:ext cx="11977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800" dirty="0" err="1">
                <a:ea typeface="微软雅黑" pitchFamily="34" charset="-122"/>
              </a:rPr>
              <a:t>Разработка</a:t>
            </a:r>
            <a:r>
              <a:rPr kumimoji="1" lang="en-US" altLang="zh-TW" sz="800" dirty="0">
                <a:ea typeface="微软雅黑" pitchFamily="34" charset="-122"/>
              </a:rPr>
              <a:t> </a:t>
            </a:r>
            <a:r>
              <a:rPr kumimoji="1" lang="en-US" altLang="zh-TW" sz="800" dirty="0" err="1">
                <a:ea typeface="微软雅黑" pitchFamily="34" charset="-122"/>
              </a:rPr>
              <a:t>минералов</a:t>
            </a:r>
            <a:endParaRPr kumimoji="1" lang="zh-CN" altLang="en-US" sz="800" dirty="0">
              <a:ea typeface="微软雅黑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75285" y="3899640"/>
            <a:ext cx="307777" cy="10533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ru-RU" altLang="zh-CN" sz="800" dirty="0">
                <a:solidFill>
                  <a:srgbClr val="FFFFFF"/>
                </a:solidFill>
                <a:ea typeface="微软雅黑" pitchFamily="34" charset="-122"/>
              </a:rPr>
              <a:t>Инвестирование</a:t>
            </a:r>
            <a:endParaRPr kumimoji="1" lang="zh-CN" altLang="en-US" sz="800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582626" y="3607805"/>
            <a:ext cx="307777" cy="26625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ru-RU" altLang="zh-CN" sz="80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Коммунальное водоснабжение</a:t>
            </a:r>
            <a:r>
              <a:rPr kumimoji="1" lang="en-US" altLang="zh-CN" sz="800" dirty="0" smtClean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Works</a:t>
            </a:r>
            <a:endParaRPr kumimoji="1" lang="zh-CN" altLang="en-US" sz="800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93026" y="3825019"/>
            <a:ext cx="292388" cy="189308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ru-RU" altLang="zh-CN" sz="700" dirty="0">
                <a:solidFill>
                  <a:srgbClr val="FFFFFF"/>
                </a:solidFill>
                <a:ea typeface="微软雅黑" pitchFamily="34" charset="-122"/>
              </a:rPr>
              <a:t>Общие инфраструктурные проекты</a:t>
            </a:r>
            <a:endParaRPr kumimoji="1" lang="zh-CN" altLang="en-US" sz="700" dirty="0">
              <a:solidFill>
                <a:srgbClr val="FFFFFF"/>
              </a:solidFill>
              <a:ea typeface="微软雅黑" pitchFamily="34" charset="-122"/>
            </a:endParaRPr>
          </a:p>
        </p:txBody>
      </p:sp>
      <p:pic>
        <p:nvPicPr>
          <p:cNvPr id="30" name="图片 29" descr="未标题-1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10" y="400505"/>
            <a:ext cx="6292090" cy="90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9DF63BBC-26A6-4916-9173-830489B2191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74" y="2451101"/>
            <a:ext cx="7540549" cy="2711450"/>
          </a:xfrm>
          <a:prstGeom prst="rect">
            <a:avLst/>
          </a:prstGeom>
        </p:spPr>
      </p:pic>
      <p:pic>
        <p:nvPicPr>
          <p:cNvPr id="3" name="图片 2" descr="A8F27C44-6F62-4AB8-890B-420022486A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322" y="2025651"/>
            <a:ext cx="1491833" cy="977900"/>
          </a:xfrm>
          <a:prstGeom prst="rect">
            <a:avLst/>
          </a:prstGeom>
        </p:spPr>
      </p:pic>
      <p:pic>
        <p:nvPicPr>
          <p:cNvPr id="4" name="图片 3" descr="BA87E630-68B3-460B-AB42-28A09B86C25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49" y="2025651"/>
            <a:ext cx="1658809" cy="977900"/>
          </a:xfrm>
          <a:prstGeom prst="rect">
            <a:avLst/>
          </a:prstGeom>
        </p:spPr>
      </p:pic>
      <p:pic>
        <p:nvPicPr>
          <p:cNvPr id="5" name="图片 4" descr="C01DBBCD-6EDF-4899-87EA-B4937D11107F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88" y="2032001"/>
            <a:ext cx="1676212" cy="9588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23443" y="983203"/>
            <a:ext cx="3911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Гидротехническое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3443" y="1380038"/>
            <a:ext cx="7602879" cy="1071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ru-RU" altLang="zh-CN" sz="800" dirty="0">
                <a:ea typeface="微软雅黑" pitchFamily="34" charset="-122"/>
              </a:rPr>
              <a:t>В гидротехническом строительстве «CGCINT» обладает огромным количеством навыков, начиная от поиска водных источников, бурения, прокладки труб, строительства водных станций, заканчивая соединением водопроводов и строительства станции, очистки сточных вод. В то же время, компания «CGCINT» способна управлять водопроводными станциями и станциями очистки сточных вод</a:t>
            </a:r>
            <a:r>
              <a:rPr kumimoji="1" lang="ru-RU" altLang="zh-CN" sz="800" dirty="0" smtClean="0">
                <a:ea typeface="微软雅黑" pitchFamily="34" charset="-122"/>
              </a:rPr>
              <a:t>.</a:t>
            </a:r>
            <a:endParaRPr kumimoji="1" lang="en-US" altLang="zh-CN" sz="800" dirty="0" smtClean="0">
              <a:ea typeface="微软雅黑" pitchFamily="34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ru-RU" altLang="zh-CN" sz="900" b="1" dirty="0">
                <a:ea typeface="微软雅黑" pitchFamily="34" charset="-122"/>
              </a:rPr>
              <a:t>Проект по расширению водопроводной 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 algn="just">
              <a:lnSpc>
                <a:spcPct val="120000"/>
              </a:lnSpc>
            </a:pPr>
            <a:r>
              <a:rPr kumimoji="1" lang="ru-RU" altLang="zh-CN" sz="900" b="1" dirty="0" smtClean="0">
                <a:ea typeface="微软雅黑" pitchFamily="34" charset="-122"/>
              </a:rPr>
              <a:t>станции </a:t>
            </a:r>
            <a:r>
              <a:rPr kumimoji="1" lang="ru-RU" altLang="zh-CN" sz="900" b="1" dirty="0">
                <a:ea typeface="微软雅黑" pitchFamily="34" charset="-122"/>
              </a:rPr>
              <a:t>( 3-ая фаза) в Водоочистительной </a:t>
            </a:r>
            <a:endParaRPr kumimoji="1" lang="en-US" altLang="zh-CN" sz="900" b="1" dirty="0" smtClean="0">
              <a:ea typeface="微软雅黑" pitchFamily="34" charset="-122"/>
            </a:endParaRPr>
          </a:p>
          <a:p>
            <a:pPr algn="just">
              <a:lnSpc>
                <a:spcPct val="120000"/>
              </a:lnSpc>
            </a:pPr>
            <a:r>
              <a:rPr kumimoji="1" lang="ru-RU" altLang="zh-CN" sz="900" b="1" dirty="0" smtClean="0">
                <a:ea typeface="微软雅黑" pitchFamily="34" charset="-122"/>
              </a:rPr>
              <a:t>станции </a:t>
            </a:r>
            <a:r>
              <a:rPr kumimoji="1" lang="ru-RU" altLang="zh-CN" sz="900" b="1" dirty="0" err="1">
                <a:ea typeface="微软雅黑" pitchFamily="34" charset="-122"/>
              </a:rPr>
              <a:t>Гоудел</a:t>
            </a:r>
            <a:r>
              <a:rPr kumimoji="1" lang="ru-RU" altLang="zh-CN" sz="900" b="1" dirty="0">
                <a:ea typeface="微软雅黑" pitchFamily="34" charset="-122"/>
              </a:rPr>
              <a:t>, Ниамей, Нигер.</a:t>
            </a:r>
            <a:endParaRPr kumimoji="1" lang="zh-CN" altLang="en-US" sz="900" b="1" dirty="0"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D26397E-AC94-4686-AD76-5BB15BAAFB2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0"/>
          <a:stretch/>
        </p:blipFill>
        <p:spPr>
          <a:xfrm>
            <a:off x="989294" y="2006599"/>
            <a:ext cx="5562216" cy="3147143"/>
          </a:xfrm>
          <a:prstGeom prst="rect">
            <a:avLst/>
          </a:prstGeom>
        </p:spPr>
      </p:pic>
      <p:pic>
        <p:nvPicPr>
          <p:cNvPr id="6" name="图片 5" descr="3F469492-FB86-43E3-AC29-FBE4EE8036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00" y="1418303"/>
            <a:ext cx="1807562" cy="1195439"/>
          </a:xfrm>
          <a:prstGeom prst="rect">
            <a:avLst/>
          </a:prstGeom>
        </p:spPr>
      </p:pic>
      <p:pic>
        <p:nvPicPr>
          <p:cNvPr id="7" name="图片 6" descr="494AE590-6E4D-4016-AAB8-BB2E55721BA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00" y="2683796"/>
            <a:ext cx="1807562" cy="1205041"/>
          </a:xfrm>
          <a:prstGeom prst="rect">
            <a:avLst/>
          </a:prstGeom>
        </p:spPr>
      </p:pic>
      <p:pic>
        <p:nvPicPr>
          <p:cNvPr id="8" name="图片 7" descr="7B54E944-D083-4DFC-A4AD-C593D6877C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100" y="3958119"/>
            <a:ext cx="1807561" cy="121221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09612" y="1345361"/>
            <a:ext cx="5855253" cy="5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ru-RU" altLang="zh-CN" sz="800" dirty="0">
                <a:ea typeface="微软雅黑" pitchFamily="34" charset="-122"/>
              </a:rPr>
              <a:t>С суточной производительностью в 129,000 </a:t>
            </a:r>
            <a:r>
              <a:rPr kumimoji="1" lang="ru-RU" altLang="zh-CN" sz="800" dirty="0" err="1">
                <a:ea typeface="微软雅黑" pitchFamily="34" charset="-122"/>
              </a:rPr>
              <a:t>куб.м</a:t>
            </a:r>
            <a:r>
              <a:rPr kumimoji="1" lang="ru-RU" altLang="zh-CN" sz="800" dirty="0">
                <a:ea typeface="微软雅黑" pitchFamily="34" charset="-122"/>
              </a:rPr>
              <a:t>. данный проект является крупнейшим проектом водоснабжения в Мавритании, а также крупнейшим водохранилищем на тот момент в Африке</a:t>
            </a:r>
            <a:r>
              <a:rPr kumimoji="1" lang="ru-RU" altLang="zh-CN" sz="800" dirty="0" smtClean="0">
                <a:ea typeface="微软雅黑" pitchFamily="34" charset="-122"/>
              </a:rPr>
              <a:t>.</a:t>
            </a:r>
            <a:endParaRPr kumimoji="1" lang="en-US" altLang="zh-CN" sz="8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ru-RU" altLang="zh-TW" sz="900" b="1" dirty="0">
                <a:ea typeface="微软雅黑" pitchFamily="34" charset="-122"/>
              </a:rPr>
              <a:t>Проект по разработке системы водоснабжения Афту-</a:t>
            </a:r>
            <a:r>
              <a:rPr kumimoji="1" lang="ru-RU" altLang="zh-TW" sz="900" b="1" dirty="0" err="1">
                <a:ea typeface="微软雅黑" pitchFamily="34" charset="-122"/>
              </a:rPr>
              <a:t>Эсахли</a:t>
            </a:r>
            <a:r>
              <a:rPr kumimoji="1" lang="ru-RU" altLang="zh-TW" sz="900" b="1" dirty="0">
                <a:ea typeface="微软雅黑" pitchFamily="34" charset="-122"/>
              </a:rPr>
              <a:t> в Мавритании</a:t>
            </a:r>
            <a:endParaRPr kumimoji="1" lang="zh-CN" altLang="en-US" sz="900" b="1" dirty="0">
              <a:ea typeface="微软雅黑" pitchFamily="34" charset="-122"/>
            </a:endParaRPr>
          </a:p>
        </p:txBody>
      </p:sp>
      <p:sp>
        <p:nvSpPr>
          <p:cNvPr id="11" name="文本框 9"/>
          <p:cNvSpPr txBox="1"/>
          <p:nvPr/>
        </p:nvSpPr>
        <p:spPr>
          <a:xfrm>
            <a:off x="903904" y="925154"/>
            <a:ext cx="423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Гидротехническое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6145100C-8797-4915-8F6A-CEECCDFD74A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2235200"/>
            <a:ext cx="2639159" cy="2960138"/>
          </a:xfrm>
          <a:prstGeom prst="rect">
            <a:avLst/>
          </a:prstGeom>
        </p:spPr>
      </p:pic>
      <p:pic>
        <p:nvPicPr>
          <p:cNvPr id="4" name="图片 3" descr="1861D3B8-89F2-49C1-84FC-72EEB4B13CC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234" y="2232132"/>
            <a:ext cx="2533755" cy="2963205"/>
          </a:xfrm>
          <a:prstGeom prst="rect">
            <a:avLst/>
          </a:prstGeom>
        </p:spPr>
      </p:pic>
      <p:pic>
        <p:nvPicPr>
          <p:cNvPr id="5" name="图片 4" descr="1EEBA89E-B139-42E5-A1C7-0E240AC530D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24" y="1437499"/>
            <a:ext cx="2274859" cy="3757838"/>
          </a:xfrm>
          <a:prstGeom prst="rect">
            <a:avLst/>
          </a:prstGeom>
        </p:spPr>
      </p:pic>
      <p:sp>
        <p:nvSpPr>
          <p:cNvPr id="8" name="文本框 9"/>
          <p:cNvSpPr txBox="1"/>
          <p:nvPr/>
        </p:nvSpPr>
        <p:spPr>
          <a:xfrm>
            <a:off x="923441" y="983203"/>
            <a:ext cx="4469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ru-RU" altLang="zh-CN" sz="2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微软雅黑" pitchFamily="34" charset="-122"/>
              </a:rPr>
              <a:t>Гидротехническое строительство</a:t>
            </a:r>
            <a:endParaRPr kumimoji="1" lang="zh-CN" altLang="en-US" sz="20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33450" y="1348129"/>
            <a:ext cx="5334000" cy="939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altLang="zh-CN" sz="800" dirty="0">
                <a:ea typeface="微软雅黑" pitchFamily="34" charset="-122"/>
              </a:rPr>
              <a:t>Проект включает в себя установку водопроводной трубы длиной в 60 км, а также строительство водонапорной башни объемом в 1,000 </a:t>
            </a:r>
            <a:r>
              <a:rPr lang="ru-RU" altLang="zh-CN" sz="800" dirty="0" err="1">
                <a:ea typeface="微软雅黑" pitchFamily="34" charset="-122"/>
              </a:rPr>
              <a:t>куб.м</a:t>
            </a:r>
            <a:r>
              <a:rPr lang="ru-RU" altLang="zh-CN" sz="800" dirty="0">
                <a:ea typeface="微软雅黑" pitchFamily="34" charset="-122"/>
              </a:rPr>
              <a:t>. Водонапорная башня имеет высоту в 56 метров и является самой высокой водонапорной башней в Африке</a:t>
            </a:r>
            <a:r>
              <a:rPr lang="ru-RU" altLang="zh-CN" sz="800" dirty="0" smtClean="0">
                <a:ea typeface="微软雅黑" pitchFamily="34" charset="-122"/>
              </a:rPr>
              <a:t>.</a:t>
            </a:r>
            <a:endParaRPr lang="en-US" altLang="zh-CN" sz="800" dirty="0" smtClean="0"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ru-RU" altLang="zh-TW" sz="900" b="1" dirty="0">
                <a:ea typeface="微软雅黑" pitchFamily="34" charset="-122"/>
              </a:rPr>
              <a:t>Проект по реставрации и расширению водопроводов в </a:t>
            </a:r>
            <a:r>
              <a:rPr lang="ru-RU" altLang="zh-TW" sz="900" b="1" dirty="0" err="1">
                <a:ea typeface="微软雅黑" pitchFamily="34" charset="-122"/>
              </a:rPr>
              <a:t>Пуэнт</a:t>
            </a:r>
            <a:r>
              <a:rPr lang="ru-RU" altLang="zh-TW" sz="900" b="1" dirty="0">
                <a:ea typeface="微软雅黑" pitchFamily="34" charset="-122"/>
              </a:rPr>
              <a:t>-Нуар, Конго</a:t>
            </a:r>
          </a:p>
          <a:p>
            <a:pPr>
              <a:lnSpc>
                <a:spcPct val="150000"/>
              </a:lnSpc>
            </a:pPr>
            <a:endParaRPr lang="en-US" altLang="zh-TW" sz="9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756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</TotalTime>
  <Words>2313</Words>
  <Application>Microsoft Macintosh PowerPoint</Application>
  <PresentationFormat>全屏显示(16:10)</PresentationFormat>
  <Paragraphs>229</Paragraphs>
  <Slides>33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No1 大设会</dc:creator>
  <cp:lastModifiedBy>chengdesign yun</cp:lastModifiedBy>
  <cp:revision>626</cp:revision>
  <dcterms:created xsi:type="dcterms:W3CDTF">2015-07-20T09:04:14Z</dcterms:created>
  <dcterms:modified xsi:type="dcterms:W3CDTF">2015-08-19T02:00:53Z</dcterms:modified>
</cp:coreProperties>
</file>